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5" r:id="rId11"/>
    <p:sldId id="266" r:id="rId12"/>
    <p:sldId id="269" r:id="rId13"/>
    <p:sldId id="270" r:id="rId14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243E35-34C5-1233-865E-7E4B80D580DD}" v="308" dt="2026-05-11T08:54:40.549"/>
    <p1510:client id="{BFB807A3-AECE-8887-3AFB-BB74D07583AD}" v="66" dt="2026-05-11T09:02:21.6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0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32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7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746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41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31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305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6/19/2026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074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6/19/2026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14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6/19/2026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97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902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9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16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2" r:id="rId6"/>
    <p:sldLayoutId id="2147483698" r:id="rId7"/>
    <p:sldLayoutId id="2147483699" r:id="rId8"/>
    <p:sldLayoutId id="2147483700" r:id="rId9"/>
    <p:sldLayoutId id="2147483701" r:id="rId10"/>
    <p:sldLayoutId id="214748370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9">
            <a:extLst>
              <a:ext uri="{FF2B5EF4-FFF2-40B4-BE49-F238E27FC236}">
                <a16:creationId xmlns:a16="http://schemas.microsoft.com/office/drawing/2014/main" id="{80B98925-0550-1AFB-C1DC-02792400F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4" name="Картина 3" descr="Картина, която съдържа дрехи, обувки, човек, жена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8BA4DECD-01EF-6D53-85A6-120253AC50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08" r="7053" b="18882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6" name="Rectangle 21">
            <a:extLst>
              <a:ext uri="{FF2B5EF4-FFF2-40B4-BE49-F238E27FC236}">
                <a16:creationId xmlns:a16="http://schemas.microsoft.com/office/drawing/2014/main" id="{0CCA9273-E74E-A306-1F74-BEF9EDA30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246217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8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20039" y="175147"/>
            <a:ext cx="7978385" cy="91623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bg-BG" sz="2300">
                <a:latin typeface="Roboto"/>
                <a:ea typeface="Roboto"/>
                <a:cs typeface="Roboto"/>
              </a:rPr>
              <a:t>Национална програма „Иновации в действие“: Споделяне на опит и вдъхновение.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8298426" y="196597"/>
            <a:ext cx="3634494" cy="868139"/>
          </a:xfrm>
        </p:spPr>
        <p:txBody>
          <a:bodyPr anchor="ctr">
            <a:normAutofit/>
          </a:bodyPr>
          <a:lstStyle/>
          <a:p>
            <a:pPr algn="r">
              <a:lnSpc>
                <a:spcPct val="100000"/>
              </a:lnSpc>
            </a:pPr>
            <a:r>
              <a:rPr lang="bg-BG" sz="1500">
                <a:latin typeface="Roboto"/>
                <a:ea typeface="Roboto"/>
                <a:cs typeface="Roboto"/>
              </a:rPr>
              <a:t> Изготвят:Габриела Николаева и Анелия Василева, 10. клас, СУ „Възраждане“ – Русе.</a:t>
            </a:r>
          </a:p>
        </p:txBody>
      </p:sp>
    </p:spTree>
    <p:extLst>
      <p:ext uri="{BB962C8B-B14F-4D97-AF65-F5344CB8AC3E}">
        <p14:creationId xmlns:p14="http://schemas.microsoft.com/office/powerpoint/2010/main" val="1748730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710FDB-0919-493E-8539-8240C23F1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CD67B6C-455F-3682-3FE1-EACF2B4E9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338" y="786193"/>
            <a:ext cx="2834979" cy="3599430"/>
          </a:xfrm>
        </p:spPr>
        <p:txBody>
          <a:bodyPr>
            <a:normAutofit/>
          </a:bodyPr>
          <a:lstStyle/>
          <a:p>
            <a:r>
              <a:rPr lang="bg-BG" sz="3200" b="1">
                <a:latin typeface="Roboto"/>
                <a:ea typeface="Roboto"/>
                <a:cs typeface="Roboto"/>
              </a:rPr>
              <a:t> Гордостта на България – Златното съкровище</a:t>
            </a:r>
            <a:endParaRPr lang="bg-BG" sz="3200">
              <a:latin typeface="Roboto"/>
              <a:ea typeface="Roboto"/>
              <a:cs typeface="Roboto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5B0DC73-DF9B-93DC-89A9-DF130444F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6335" y="1036225"/>
            <a:ext cx="7644046" cy="52562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bg-BG">
                <a:ea typeface="+mn-lt"/>
                <a:cs typeface="+mn-lt"/>
              </a:rPr>
              <a:t>На следващия ден продължихме с посещение на исторически обекти – Паметника мемориал на Априлското въстание и Историческия музей в Панагюрище. Най-вълнуващият момент за всички беше възможността да видим оригинала на Панагюрското златно съкровище – едно от най-ценните тракийски съкровища, откривани някога по българските земи. Чувството да се изправим пред истинските златни съдове беше изключително вълнуващо и ни изпълни с гордост, че това безценно богатство е част от българската история и културно наследство.Особено силно впечатление ни направи красивата амфора-ритон, смятана за един от най-впечатляващите съдове в съкровището. Фината изработка, детайлните орнаменти и изящните изображения показват невероятното майсторство на тракийските златари. Гледайки отблизо тези уникални шедьоври, осъзнахме колко богата и древна е историята на България.</a:t>
            </a:r>
            <a:endParaRPr lang="bg-BG"/>
          </a:p>
          <a:p>
            <a:pPr>
              <a:lnSpc>
                <a:spcPct val="100000"/>
              </a:lnSpc>
            </a:pPr>
            <a:endParaRPr lang="bg-BG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33715A5-8048-453E-A44A-0F17BBB48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Картина 4" descr="Картина, която съдържа злато, осветление, корона, на закрито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1D9A9B88-3338-35E0-4EC3-9D15BF353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492" y="3417093"/>
            <a:ext cx="2832287" cy="3442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675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710FDB-0919-493E-8539-8240C23F1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38B4C87-4AAC-0D6B-C62F-8DE05D5C1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559063"/>
            <a:ext cx="3306747" cy="5256025"/>
          </a:xfrm>
        </p:spPr>
        <p:txBody>
          <a:bodyPr>
            <a:normAutofit/>
          </a:bodyPr>
          <a:lstStyle/>
          <a:p>
            <a:r>
              <a:rPr lang="bg-BG" sz="3600" b="1">
                <a:latin typeface="Roboto"/>
                <a:ea typeface="Roboto"/>
                <a:cs typeface="Roboto"/>
              </a:rPr>
              <a:t> 150 години от Априлското въстание</a:t>
            </a:r>
            <a:endParaRPr lang="bg-BG" sz="3600">
              <a:latin typeface="Roboto"/>
              <a:ea typeface="Roboto"/>
              <a:cs typeface="Roboto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E461670-6786-24C9-9150-42200914E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022" y="622249"/>
            <a:ext cx="6844892" cy="5639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>
                <a:ea typeface="+mn-lt"/>
                <a:cs typeface="+mn-lt"/>
              </a:rPr>
              <a:t>През 2026 година България отбелязва 150 години от Априлското въстание – едно от най-значимите събития в българската история. Избухнало през април 1876 г., въстанието е израз на стремежа на българския народ към свобода и независимост от Османската империя. Макар и жестоко потушено, то привлича вниманието на Европа към страданията на българите и се превръща в важна стъпка към Освобождението на България през 1878 година.Героизмът и саможертвата на участниците в Априлското въстание остават символ на смелост, родолюбие и борба за национална свобода. Панагюрище е един от главните центрове на въстанието и пази жив спомена за тези събития чрез своите паметници, музеи и исторически места.</a:t>
            </a:r>
            <a:endParaRPr lang="bg-BG"/>
          </a:p>
          <a:p>
            <a:endParaRPr lang="bg-BG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AFF0B6C-73E2-4B40-9280-938C14922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223541" y="723900"/>
            <a:ext cx="15948" cy="5450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Картина 3" descr="Картина, която съдържа небе, на открито, светлина, нощ">
            <a:extLst>
              <a:ext uri="{FF2B5EF4-FFF2-40B4-BE49-F238E27FC236}">
                <a16:creationId xmlns:a16="http://schemas.microsoft.com/office/drawing/2014/main" id="{17B0693D-302F-34E3-9EB4-E0595B6171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69" y="2845594"/>
            <a:ext cx="3024188" cy="3869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11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D8F3B2E-97E1-33D6-8244-48AA21197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10" y="906768"/>
            <a:ext cx="10738242" cy="7365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СНИМКИ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1FB0664-E16F-4A07-B665-363768D24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Контейнер за съдържание 12" descr="Картина, която съдържа на открито, дърво, небе, сграда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E40C1CAE-87D9-09E8-F743-FD885F3E6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2433" r="11718" b="4"/>
          <a:stretch>
            <a:fillRect/>
          </a:stretch>
        </p:blipFill>
        <p:spPr>
          <a:xfrm>
            <a:off x="20" y="2645758"/>
            <a:ext cx="3195064" cy="4212241"/>
          </a:xfrm>
          <a:prstGeom prst="rect">
            <a:avLst/>
          </a:prstGeom>
        </p:spPr>
      </p:pic>
      <p:pic>
        <p:nvPicPr>
          <p:cNvPr id="15" name="Картина 14" descr="Картина, която съдържа на закрито, трофей, чаша, злато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5390FA26-F447-1B24-521F-AD9E0CB485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83" r="3403" b="4"/>
          <a:stretch>
            <a:fillRect/>
          </a:stretch>
        </p:blipFill>
        <p:spPr>
          <a:xfrm>
            <a:off x="3152845" y="2645758"/>
            <a:ext cx="3011265" cy="4212241"/>
          </a:xfrm>
          <a:prstGeom prst="rect">
            <a:avLst/>
          </a:prstGeom>
        </p:spPr>
      </p:pic>
      <p:pic>
        <p:nvPicPr>
          <p:cNvPr id="14" name="Картина 13" descr="Картина, която съдържа сграда, прозорец, стъпала, врата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2E0DDF32-5B1A-DE30-A665-452B008CF3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27" r="4" b="4"/>
          <a:stretch>
            <a:fillRect/>
          </a:stretch>
        </p:blipFill>
        <p:spPr>
          <a:xfrm>
            <a:off x="6157955" y="2645758"/>
            <a:ext cx="3022485" cy="4212241"/>
          </a:xfrm>
          <a:prstGeom prst="rect">
            <a:avLst/>
          </a:prstGeom>
        </p:spPr>
      </p:pic>
      <p:pic>
        <p:nvPicPr>
          <p:cNvPr id="16" name="Картина 15" descr="Картина, която съдържа корона, месинг, злато, кралски бижута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189EB955-7C52-E48A-62ED-214ECB4968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562" b="4"/>
          <a:stretch>
            <a:fillRect/>
          </a:stretch>
        </p:blipFill>
        <p:spPr>
          <a:xfrm>
            <a:off x="9180408" y="2645758"/>
            <a:ext cx="3015160" cy="421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54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BAE5B8F-ECBC-EFC2-6B86-CA099D2D4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04729"/>
            <a:ext cx="4206240" cy="1821525"/>
          </a:xfrm>
        </p:spPr>
        <p:txBody>
          <a:bodyPr>
            <a:normAutofit/>
          </a:bodyPr>
          <a:lstStyle/>
          <a:p>
            <a:r>
              <a:rPr lang="bg-BG" b="1">
                <a:latin typeface="Roboto"/>
                <a:ea typeface="Roboto"/>
                <a:cs typeface="Roboto"/>
              </a:rPr>
              <a:t>Заключение</a:t>
            </a:r>
            <a:endParaRPr lang="bg-BG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19EF34C-5622-413F-9C9F-AC937E306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416B7F76-1703-805E-B1DA-B88E59A58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4" y="952368"/>
            <a:ext cx="6418727" cy="177389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bg-BG">
                <a:latin typeface="Roboto"/>
                <a:ea typeface="Roboto"/>
                <a:cs typeface="Roboto"/>
              </a:rPr>
              <a:t>Благодарим за вдъхновението! Програмата „Иновации в действие“ ни показва, че когато училищата си сътрудничат, бъдещето на образованието е в добри ръце. Благодарим за вниманието!</a:t>
            </a:r>
          </a:p>
        </p:txBody>
      </p:sp>
      <p:pic>
        <p:nvPicPr>
          <p:cNvPr id="6" name="Картина 5" descr="Картина, която съдържа текст, почерк, Правоъгълник, бяла дъска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AB70A420-E060-FF32-8707-E96098F28C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558" b="5346"/>
          <a:stretch>
            <a:fillRect/>
          </a:stretch>
        </p:blipFill>
        <p:spPr>
          <a:xfrm>
            <a:off x="800100" y="3048000"/>
            <a:ext cx="5133990" cy="2737551"/>
          </a:xfrm>
          <a:prstGeom prst="rect">
            <a:avLst/>
          </a:prstGeom>
        </p:spPr>
      </p:pic>
      <p:pic>
        <p:nvPicPr>
          <p:cNvPr id="7" name="Картина 6" descr="Картина, която съдържа дрехи, обувки, човек, стена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728B5E73-9B4E-5BBE-A927-4110FDAD1E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121" r="2" b="11447"/>
          <a:stretch>
            <a:fillRect/>
          </a:stretch>
        </p:blipFill>
        <p:spPr>
          <a:xfrm>
            <a:off x="6209622" y="3048000"/>
            <a:ext cx="5182278" cy="2737551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8549954-3C0C-48B7-9BE6-9B32C39D0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036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0E20B12D-1341-9527-C9D0-398898C5F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3799763" cy="1473200"/>
          </a:xfrm>
        </p:spPr>
        <p:txBody>
          <a:bodyPr>
            <a:normAutofit/>
          </a:bodyPr>
          <a:lstStyle/>
          <a:p>
            <a:r>
              <a:rPr lang="bg-BG" sz="3300" b="1">
                <a:latin typeface="Roboto"/>
                <a:ea typeface="Roboto"/>
                <a:cs typeface="Roboto"/>
              </a:rPr>
              <a:t>Нашата мисия в Панагюрище</a:t>
            </a:r>
            <a:endParaRPr lang="bg-BG" sz="330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78634ED-6516-0EB8-81C9-853D5E4F4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88" y="2387600"/>
            <a:ext cx="3799763" cy="376732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bg-BG" sz="1700"/>
              <a:t>На 29.04.2026 г. бяхме на посещение </a:t>
            </a:r>
            <a:r>
              <a:rPr lang="bg-BG" sz="1700">
                <a:latin typeface="Roboto"/>
                <a:ea typeface="Roboto"/>
                <a:cs typeface="Roboto"/>
              </a:rPr>
              <a:t>СУ „Нешо Бончев“ в гр. Панагюрище. Тук сме, за да обменим идеи с учители и ученици от различни краища на България – Каварна и с. Попинци. Нашата цел е да видим как иновациите променят образованието.</a:t>
            </a:r>
            <a:r>
              <a:rPr lang="bg-BG" sz="1700">
                <a:highlight>
                  <a:srgbClr val="FFFDF9"/>
                </a:highlight>
                <a:ea typeface="+mn-lt"/>
                <a:cs typeface="+mn-lt"/>
              </a:rPr>
              <a:t>Нашето гостуване в </a:t>
            </a:r>
            <a:r>
              <a:rPr lang="bg-BG" sz="1700" b="1">
                <a:highlight>
                  <a:srgbClr val="FFFDF9"/>
                </a:highlight>
                <a:ea typeface="+mn-lt"/>
                <a:cs typeface="+mn-lt"/>
              </a:rPr>
              <a:t>СУ „Нешо Бончев“</a:t>
            </a:r>
            <a:r>
              <a:rPr lang="bg-BG" sz="1700">
                <a:highlight>
                  <a:srgbClr val="FFFDF9"/>
                </a:highlight>
                <a:ea typeface="+mn-lt"/>
                <a:cs typeface="+mn-lt"/>
              </a:rPr>
              <a:t> не е просто визита, а истински </a:t>
            </a:r>
            <a:r>
              <a:rPr lang="bg-BG" sz="1700" i="1">
                <a:highlight>
                  <a:srgbClr val="FFFDF9"/>
                </a:highlight>
                <a:ea typeface="+mn-lt"/>
                <a:cs typeface="+mn-lt"/>
              </a:rPr>
              <a:t>културен и образователен мост</a:t>
            </a:r>
            <a:r>
              <a:rPr lang="bg-BG" sz="1700">
                <a:highlight>
                  <a:srgbClr val="FFFDF9"/>
                </a:highlight>
                <a:ea typeface="+mn-lt"/>
                <a:cs typeface="+mn-lt"/>
              </a:rPr>
              <a:t> между Дунав и Средногорието.</a:t>
            </a:r>
            <a:endParaRPr lang="bg-BG" sz="1700">
              <a:latin typeface="Roboto"/>
              <a:ea typeface="Roboto"/>
              <a:cs typeface="Roboto"/>
            </a:endParaRPr>
          </a:p>
        </p:txBody>
      </p:sp>
      <p:pic>
        <p:nvPicPr>
          <p:cNvPr id="4" name="Картина 3" descr="Картина, която съдържа дрехи, човек, обувки, на закрито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AE19EF0E-B251-3341-DFD4-9E8CEB654C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118" r="-3" b="-3"/>
          <a:stretch>
            <a:fillRect/>
          </a:stretch>
        </p:blipFill>
        <p:spPr>
          <a:xfrm>
            <a:off x="4981575" y="735286"/>
            <a:ext cx="6495042" cy="54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85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75BBE65-135E-CDEE-666C-9F6E77DC7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780776" cy="1180210"/>
          </a:xfrm>
        </p:spPr>
        <p:txBody>
          <a:bodyPr>
            <a:normAutofit/>
          </a:bodyPr>
          <a:lstStyle/>
          <a:p>
            <a:r>
              <a:rPr lang="bg-BG" b="1" i="0">
                <a:latin typeface="Roboto"/>
              </a:rPr>
              <a:t>Тържествено посрещане</a:t>
            </a:r>
            <a:r>
              <a:rPr lang="bg-BG" b="0" i="0">
                <a:latin typeface="Roboto"/>
                <a:ea typeface="Roboto"/>
                <a:cs typeface="Roboto"/>
              </a:rPr>
              <a:t> </a:t>
            </a:r>
            <a:endParaRPr lang="bg-BG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E495065-8864-87FB-2BCC-254769963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Картина 3" descr="Картина, която съдържа дрехи, обувки, стена, стайно цвете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0C7D4F75-F347-3126-EE68-EA9C6507F6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702" b="-3"/>
          <a:stretch>
            <a:fillRect/>
          </a:stretch>
        </p:blipFill>
        <p:spPr>
          <a:xfrm>
            <a:off x="800099" y="2249423"/>
            <a:ext cx="4972627" cy="3913631"/>
          </a:xfrm>
          <a:prstGeom prst="rect">
            <a:avLst/>
          </a:prstGeom>
        </p:spPr>
      </p:pic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5A60C8A-A347-9A9E-9C9C-7A7922E86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56518"/>
            <a:ext cx="5394960" cy="473516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bg-BG" sz="1400">
                <a:ea typeface="+mn-lt"/>
                <a:cs typeface="+mn-lt"/>
              </a:rPr>
              <a:t>Училището с близо двувековна история впечатлява със своя богат принос към българското образование, култура и обществен живот. Сред възпитаниците и преподавателите му се открояват редица значими личности като Неофит Рилски, Марин Дринов, Райна Княгиня, Христо Г. Данов, Елин Пелин, Нешо Бончев и много други, оставили трайна следа в историята на България.</a:t>
            </a:r>
            <a:endParaRPr lang="bg-BG" sz="1400">
              <a:latin typeface="Roboto"/>
              <a:ea typeface="Roboto"/>
              <a:cs typeface="Roboto"/>
            </a:endParaRPr>
          </a:p>
          <a:p>
            <a:pPr>
              <a:lnSpc>
                <a:spcPct val="100000"/>
              </a:lnSpc>
            </a:pPr>
            <a:r>
              <a:rPr lang="bg-BG" sz="1400">
                <a:ea typeface="+mn-lt"/>
                <a:cs typeface="+mn-lt"/>
              </a:rPr>
              <a:t>По време на посещението гостите бяха запознати със символите, традициите и ритуалите, съхранени през годините. Особено вълнуващ момент беше изпълнението на училищния химн, както и представянето на знамето и емблемата на училището. Посрещането по стара българска традиция – с пита, шарена сол и ученици в народни носии – създаде топла и тържествена атмосфера.</a:t>
            </a:r>
            <a:endParaRPr lang="bg-BG" sz="1400"/>
          </a:p>
          <a:p>
            <a:pPr>
              <a:lnSpc>
                <a:spcPct val="100000"/>
              </a:lnSpc>
            </a:pPr>
            <a:r>
              <a:rPr lang="bg-BG" sz="1400">
                <a:ea typeface="+mn-lt"/>
                <a:cs typeface="+mn-lt"/>
              </a:rPr>
              <a:t>Директорът г-жа Машева приветства присъстващите, а музикалният поздрав на малката Валерия допринесе за доброто настроение още в началото на събитието. В края беше представена презентацията „История и настояще“, подготвена от г-н Пискоб, старши учител по история, която разкри развитието и съвременния облик на училището.</a:t>
            </a:r>
            <a:endParaRPr lang="bg-BG" sz="1400"/>
          </a:p>
          <a:p>
            <a:pPr>
              <a:lnSpc>
                <a:spcPct val="100000"/>
              </a:lnSpc>
            </a:pPr>
            <a:endParaRPr lang="bg-BG" sz="1100"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63385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CB0DF9EA-7DA7-0073-BA18-EB5BB87F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656" y="914400"/>
            <a:ext cx="6236208" cy="13075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bg-BG" b="1">
                <a:latin typeface="Roboto"/>
                <a:ea typeface="Roboto"/>
                <a:cs typeface="Roboto"/>
              </a:rPr>
              <a:t>Светът обича Успелите</a:t>
            </a:r>
            <a:endParaRPr lang="bg-BG"/>
          </a:p>
        </p:txBody>
      </p:sp>
      <p:pic>
        <p:nvPicPr>
          <p:cNvPr id="4" name="Картина 3" descr="Картина, която съдържа текст, почерк, Правоъгълник, бяла дъска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1C4A8A44-5F6E-E37A-FAFA-B361EC1F81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753" r="31248"/>
          <a:stretch>
            <a:fillRect/>
          </a:stretch>
        </p:blipFill>
        <p:spPr>
          <a:xfrm>
            <a:off x="20" y="-1"/>
            <a:ext cx="4663420" cy="685800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46871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1DFBE8C-E2D7-44E9-9024-4FDA77A08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8656" y="2221992"/>
            <a:ext cx="6236208" cy="394106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bg-BG">
                <a:ea typeface="+mn-lt"/>
                <a:cs typeface="+mn-lt"/>
              </a:rPr>
              <a:t>Това е девизът на училището. Виждаме го навсякъде – по коридорите, в кабинетите и върху официалните документи. Тези думи ни мотивират и ни карат да се замислим за собствените си цели. Те ни напомнят, че знанието, трудът и постоянството са пътят към успеха. Девизът обединява ученици и учители, вдъхновява ни да се развиваме, да бъдем отговорни и да се стремим към по-добро бъдеще. Той е символ на духа и традициите на училището, които се предават от поколение на поколение.</a:t>
            </a:r>
            <a:endParaRPr lang="bg-BG"/>
          </a:p>
          <a:p>
            <a:pPr>
              <a:lnSpc>
                <a:spcPct val="100000"/>
              </a:lnSpc>
            </a:pPr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88941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78EB459-3385-4BF6-A9E1-154CBA251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D6C0BC8-2326-5D46-F0F8-8D8C8AB47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09637"/>
            <a:ext cx="4397556" cy="13167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bg-BG" sz="2800" b="1">
                <a:latin typeface="Roboto"/>
                <a:ea typeface="Roboto"/>
                <a:cs typeface="Roboto"/>
              </a:rPr>
              <a:t>Разходка из материалната база</a:t>
            </a:r>
            <a:endParaRPr lang="bg-BG" sz="2800">
              <a:latin typeface="Roboto"/>
              <a:ea typeface="Roboto"/>
              <a:cs typeface="Roboto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C20223-0542-4FF7-8F2F-136889161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C80D2E67-AB5C-E25D-65D6-99D6269B4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916" y="1911575"/>
            <a:ext cx="4262050" cy="427407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bg-BG" sz="1800">
                <a:ea typeface="+mn-lt"/>
                <a:cs typeface="+mn-lt"/>
              </a:rPr>
              <a:t>По време на посещението разгледахме материалната база на училището – класните стаи на малките ученици, кабинетите по български език и литература, история и музика, учителската стая, ресурсния кабинет, както и </a:t>
            </a:r>
            <a:r>
              <a:rPr lang="bg-BG" sz="1700">
                <a:ea typeface="+mn-lt"/>
                <a:cs typeface="+mn-lt"/>
              </a:rPr>
              <a:t>възрожденската</a:t>
            </a:r>
            <a:r>
              <a:rPr lang="bg-BG" sz="1800">
                <a:ea typeface="+mn-lt"/>
                <a:cs typeface="+mn-lt"/>
              </a:rPr>
              <a:t> експозиция във фоайето на първия етаж. Особено впечатление ни направиха модерният СТЕМ център, уютните кътове за отдих и съвременно оборудваните специализирани кабинети. Бяхме впечатлени от хармоничното съчетание между възрожденския дух и съвременните технологии, което създава вдъхновяваща и приятна среда за обучение и развитие на учениците.</a:t>
            </a:r>
            <a:endParaRPr lang="bg-BG" sz="1800"/>
          </a:p>
        </p:txBody>
      </p:sp>
      <p:pic>
        <p:nvPicPr>
          <p:cNvPr id="5" name="Картина 4" descr="Картина, която съдържа маса, обзавеждане, стена, картина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E603F869-A3E9-BFE1-7B5B-04C447BEC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961" y="768724"/>
            <a:ext cx="3069469" cy="2265683"/>
          </a:xfrm>
          <a:prstGeom prst="rect">
            <a:avLst/>
          </a:prstGeom>
        </p:spPr>
      </p:pic>
      <p:pic>
        <p:nvPicPr>
          <p:cNvPr id="4" name="Картина 3" descr="Картина, която съдържа стайно цвете, дрехи, саксия, човек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62E68C14-A4DF-27CF-2873-6F9C86A4F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678" y="757517"/>
            <a:ext cx="3083466" cy="2276181"/>
          </a:xfrm>
          <a:prstGeom prst="rect">
            <a:avLst/>
          </a:prstGeom>
        </p:spPr>
      </p:pic>
      <p:pic>
        <p:nvPicPr>
          <p:cNvPr id="6" name="Картина 5" descr="Картина, която съдържа дрехи, човек, усмивка, Човешко лице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49A34271-BEAC-6BD8-CCD9-DD847F540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980" y="3330425"/>
            <a:ext cx="4201409" cy="315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00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1091B25-51EA-647C-ADE4-E1E0CA3C7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7133" y="902447"/>
            <a:ext cx="6053328" cy="13167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bg-BG" sz="2800" b="1">
                <a:latin typeface="Roboto"/>
                <a:ea typeface="Roboto"/>
                <a:cs typeface="Roboto"/>
              </a:rPr>
              <a:t> Иновацията: „Сам управлявам своето образование“</a:t>
            </a:r>
            <a:endParaRPr lang="bg-BG" sz="2800">
              <a:latin typeface="Roboto"/>
              <a:ea typeface="Roboto"/>
              <a:cs typeface="Roboto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3900"/>
            <a:ext cx="10588752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Картина 3" descr="Картина, която съдържа дрехи, на закрито, човек, стена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859F46A8-92D0-3531-6B29-B0638E9286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" b="7662"/>
          <a:stretch>
            <a:fillRect/>
          </a:stretch>
        </p:blipFill>
        <p:spPr>
          <a:xfrm>
            <a:off x="790575" y="902448"/>
            <a:ext cx="4104154" cy="5053104"/>
          </a:xfrm>
          <a:prstGeom prst="rect">
            <a:avLst/>
          </a:prstGeom>
        </p:spPr>
      </p:pic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2EB43C2-2B45-BA74-C868-6A44B308B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7133" y="2219183"/>
            <a:ext cx="6053328" cy="373636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bg-BG" sz="1700">
                <a:ea typeface="+mn-lt"/>
                <a:cs typeface="+mn-lt"/>
              </a:rPr>
              <a:t>Директорът г-жа Снежина Машева представи основната иновация на училището – „Сам управлявам своето образование“, която поставя ученика в центъра на учебния процес. Иновацията се прилага в 5. – 7. клас и е насочена към развиване на умения за саморегулиране при ученето. Основната ѝ цел е учениците да се научат сами да организират, планират и контролират процеса на своето обучение, като поемат по-голяма отговорност за собственото си развитие. Чрез този модел педагогическите специалисти подпомагат децата да изграждат самостоятелност, мотивация и увереност, необходими за успешното им бъдеще.</a:t>
            </a:r>
            <a:endParaRPr lang="bg-BG" sz="1700"/>
          </a:p>
          <a:p>
            <a:pPr>
              <a:lnSpc>
                <a:spcPct val="100000"/>
              </a:lnSpc>
            </a:pPr>
            <a:endParaRPr lang="bg-BG" sz="17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E0104E4-99BC-494F-8342-F250828E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065" y="6145599"/>
            <a:ext cx="1058283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630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92A5022-3C79-E3FA-0D1B-ED292A6D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687812" cy="798194"/>
          </a:xfrm>
        </p:spPr>
        <p:txBody>
          <a:bodyPr>
            <a:normAutofit/>
          </a:bodyPr>
          <a:lstStyle/>
          <a:p>
            <a:r>
              <a:rPr lang="bg-BG" b="1">
                <a:latin typeface="Roboto"/>
                <a:ea typeface="Roboto"/>
                <a:cs typeface="Roboto"/>
              </a:rPr>
              <a:t>В час по математика (VII клас)</a:t>
            </a:r>
            <a:endParaRPr lang="bg-BG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3900"/>
            <a:ext cx="10588752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Картина 3" descr="Картина, която съдържа дрехи, човек, маса, на закрито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5D2E7E1E-B91B-76E7-20B7-DA914C264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444" y="1869439"/>
            <a:ext cx="5519500" cy="4139625"/>
          </a:xfrm>
          <a:prstGeom prst="rect">
            <a:avLst/>
          </a:prstGeom>
        </p:spPr>
      </p:pic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E8EC6D3A-3076-E72B-BC90-BCA1138B0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900" y="1682434"/>
            <a:ext cx="4191001" cy="4330125"/>
          </a:xfr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bg-BG" sz="1600">
                <a:ea typeface="+mn-lt"/>
                <a:cs typeface="+mn-lt"/>
              </a:rPr>
              <a:t>По време на посещението наблюдавахме интересни уроци с елементи на саморегулирано учене, в които учениците участваха активно и с желание. В часа по математика на тема „Успоредник. Правоъгълник“ проведен от г-жа Илина Гечева, старши учител по математика. Учениците демонстрираха умения за самостоятелна работа, логическо мислене и активно участие в поставените задачи.Учениците сами достигаха до правилата и закономерностите чрез задачи, дискусии и работа в екип. Математиката не изглеждаше трудна и плашеща, защото всеки имаше възможност да участва, да проверява знанията си и да развива логическото си мислене.</a:t>
            </a:r>
            <a:endParaRPr lang="bg-BG" sz="16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E0104E4-99BC-494F-8342-F250828E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065" y="6145599"/>
            <a:ext cx="1058283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665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622F2DC-32F1-0935-4B59-8C9B712BD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909638"/>
            <a:ext cx="5201121" cy="13180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bg-BG" sz="2800" b="1">
                <a:latin typeface="Roboto"/>
                <a:ea typeface="Roboto"/>
                <a:cs typeface="Roboto"/>
              </a:rPr>
              <a:t>Интердисциплинарен урок „Здравен детектив“</a:t>
            </a:r>
            <a:endParaRPr lang="bg-BG" sz="2800"/>
          </a:p>
        </p:txBody>
      </p:sp>
      <p:pic>
        <p:nvPicPr>
          <p:cNvPr id="11" name="Картина 10" descr="Картина, която съдържа дрехи, човек, на закрито, стол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1CF49AF5-D2A3-DFDC-7714-4345429676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93" r="23157" b="-1"/>
          <a:stretch>
            <a:fillRect/>
          </a:stretch>
        </p:blipFill>
        <p:spPr>
          <a:xfrm>
            <a:off x="2155431" y="2894254"/>
            <a:ext cx="3777859" cy="3498627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38318EC-F20E-3D3B-3602-F1DADF7E5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838" y="2236843"/>
            <a:ext cx="5201121" cy="39319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bg-BG" sz="1600">
                <a:ea typeface="+mn-lt"/>
                <a:cs typeface="+mn-lt"/>
              </a:rPr>
              <a:t>Особено впечатляващ беше интердисциплинарният урок „Здравен детектив“реализиран от    г-жа Мария Дякова, учител по химия и опазване на околната среда, и г-н Николай Петров, старши учител по физическо възпитание и спорт, в който химията и физическото възпитание се обединиха по интересен и практичен начин. Учениците влязоха в ролята на детективи, за да изследват факторите, влияещи върху здравето и околната среда. Чрез практически дейности, работа в екип и решаване на различни задачи те развиваха умения за сътрудничество, критическо мислене и отговорно отношение към здравословния начин на живот.</a:t>
            </a:r>
            <a:endParaRPr lang="bg-BG" sz="1600"/>
          </a:p>
        </p:txBody>
      </p:sp>
      <p:pic>
        <p:nvPicPr>
          <p:cNvPr id="14" name="Картина 13" descr="Картина, която съдържа дрехи, човек, Човешко лице, мъж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54848867-AC19-E972-F29C-B7DC24378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29" y="291352"/>
            <a:ext cx="3429000" cy="256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7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8EA709-A798-0E0D-6ECE-F8B65EFC9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710FDB-0919-493E-8539-8240C23F1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2F20000-FD86-48F6-9363-FEC90C932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72AE332-6ACA-45BE-875F-91A291D4A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553012B-57C2-D061-27CD-ABFBC3E7E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129" y="914760"/>
            <a:ext cx="3678485" cy="3543764"/>
          </a:xfrm>
        </p:spPr>
        <p:txBody>
          <a:bodyPr>
            <a:normAutofit/>
          </a:bodyPr>
          <a:lstStyle/>
          <a:p>
            <a:r>
              <a:rPr lang="bg-BG" b="1">
                <a:latin typeface="Roboto"/>
                <a:ea typeface="Roboto"/>
                <a:cs typeface="Roboto"/>
              </a:rPr>
              <a:t>Уъркшоп и дискусия</a:t>
            </a:r>
            <a:endParaRPr lang="bg-BG">
              <a:latin typeface="Roboto"/>
              <a:ea typeface="Roboto"/>
              <a:cs typeface="Roboto"/>
            </a:endParaRP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0DAFCEB6-A19F-9CD4-435D-5D302D36B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3168" y="993228"/>
            <a:ext cx="6720840" cy="493598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bg-BG" sz="1900">
                <a:ea typeface="+mn-lt"/>
                <a:cs typeface="+mn-lt"/>
              </a:rPr>
              <a:t>Уъркшопът на тема „Прилагане на саморегулирано учене в различни контексти“ предостави възможност за активна работа, обмен на идеи и споделяне на добри практики между всички участници. Включихме се в работни групи, в които обсъдихме различни подходи за прилагане на саморегулираното учене и представихме как ние в СУ „Възраждане“ организираме учебния процес. Срещата ни даде възможност да почерпим ценни идеи и вдъхновение, които бихме могли да приложим и в нашето училище в Русе.Денят продължи с демонстрация на успешни практики за дигитализация на обучението, показващи как съвременните технологии могат да подкрепят по-ефективното и мотивиращо учене. Срещата завърши с ползотворна дискусия, по време на която участниците споделиха впечатления, идеи и бъдещи насоки за развитие и усъвършенстване на образователния процес.</a:t>
            </a:r>
            <a:endParaRPr lang="bg-BG" sz="1900"/>
          </a:p>
          <a:p>
            <a:pPr>
              <a:lnSpc>
                <a:spcPct val="100000"/>
              </a:lnSpc>
            </a:pPr>
            <a:endParaRPr lang="bg-BG" sz="1700"/>
          </a:p>
        </p:txBody>
      </p:sp>
      <p:pic>
        <p:nvPicPr>
          <p:cNvPr id="5" name="Картина 4" descr="Картина, която съдържа дрехи, човек, Човешко лице, на закрито&#10;&#10;Генерирано от ИИ съдържание може да е неправилно.">
            <a:extLst>
              <a:ext uri="{FF2B5EF4-FFF2-40B4-BE49-F238E27FC236}">
                <a16:creationId xmlns:a16="http://schemas.microsoft.com/office/drawing/2014/main" id="{93812DC7-D92B-E002-6742-D5F17059B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530" y="2416969"/>
            <a:ext cx="4488658" cy="336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65837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1208</Words>
  <Application>Microsoft Office PowerPoint</Application>
  <PresentationFormat>Широк екран</PresentationFormat>
  <Paragraphs>28</Paragraphs>
  <Slides>13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18" baseType="lpstr">
      <vt:lpstr>Arial</vt:lpstr>
      <vt:lpstr>Calisto MT</vt:lpstr>
      <vt:lpstr>Roboto</vt:lpstr>
      <vt:lpstr>Univers Condensed</vt:lpstr>
      <vt:lpstr>ChronicleVTI</vt:lpstr>
      <vt:lpstr>Национална програма „Иновации в действие“: Споделяне на опит и вдъхновение.</vt:lpstr>
      <vt:lpstr>Нашата мисия в Панагюрище</vt:lpstr>
      <vt:lpstr>Тържествено посрещане </vt:lpstr>
      <vt:lpstr>Светът обича Успелите</vt:lpstr>
      <vt:lpstr>Разходка из материалната база</vt:lpstr>
      <vt:lpstr> Иновацията: „Сам управлявам своето образование“</vt:lpstr>
      <vt:lpstr>В час по математика (VII клас)</vt:lpstr>
      <vt:lpstr>Интердисциплинарен урок „Здравен детектив“</vt:lpstr>
      <vt:lpstr>Уъркшоп и дискусия</vt:lpstr>
      <vt:lpstr> Гордостта на България – Златното съкровище</vt:lpstr>
      <vt:lpstr> 150 години от Априлското въстание</vt:lpstr>
      <vt:lpstr>СНИМКИ</vt:lpstr>
      <vt:lpstr>Заключение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Възраждане PC</dc:creator>
  <cp:lastModifiedBy>User</cp:lastModifiedBy>
  <cp:revision>224</cp:revision>
  <dcterms:created xsi:type="dcterms:W3CDTF">2026-05-11T07:18:07Z</dcterms:created>
  <dcterms:modified xsi:type="dcterms:W3CDTF">2026-06-19T08:40:56Z</dcterms:modified>
</cp:coreProperties>
</file>