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6" r:id="rId4"/>
    <p:sldId id="267" r:id="rId5"/>
    <p:sldId id="268" r:id="rId6"/>
    <p:sldId id="259" r:id="rId7"/>
    <p:sldId id="269" r:id="rId8"/>
    <p:sldId id="270" r:id="rId9"/>
    <p:sldId id="271" r:id="rId10"/>
    <p:sldId id="272" r:id="rId11"/>
    <p:sldId id="258" r:id="rId12"/>
    <p:sldId id="261" r:id="rId13"/>
    <p:sldId id="262" r:id="rId14"/>
    <p:sldId id="263" r:id="rId15"/>
    <p:sldId id="257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tags" Target="../tags/tag3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7.png"/><Relationship Id="rId4" Type="http://schemas.openxmlformats.org/officeDocument/2006/relationships/tags" Target="../tags/tag4.xml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2394985"/>
            <a:ext cx="9144000" cy="3621405"/>
          </a:xfrm>
        </p:spPr>
        <p:txBody>
          <a:bodyPr>
            <a:normAutofit fontScale="90000"/>
          </a:bodyPr>
          <a:lstStyle/>
          <a:p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Пътни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знаци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със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задължителни</a:t>
            </a:r>
            <a:b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предписания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със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специални</a:t>
            </a:r>
            <a:b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предписания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и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даващи</a:t>
            </a:r>
            <a:b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допълнителна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информация</a:t>
            </a:r>
            <a:r>
              <a:rPr lang="en-US" altLang="en-US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</a:t>
            </a:r>
            <a:endParaRPr lang="en-US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FBE106D0-03F2-F9A1-19CA-171EE55C0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845" y="251144"/>
            <a:ext cx="1250247" cy="1182051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03031785-D16B-7A9F-FCE7-0822067C8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900" y="321397"/>
            <a:ext cx="1667553" cy="1111798"/>
          </a:xfrm>
          <a:prstGeom prst="rect">
            <a:avLst/>
          </a:prstGeom>
        </p:spPr>
      </p:pic>
      <p:sp>
        <p:nvSpPr>
          <p:cNvPr id="6" name="Заглавие 1">
            <a:extLst>
              <a:ext uri="{FF2B5EF4-FFF2-40B4-BE49-F238E27FC236}">
                <a16:creationId xmlns:a16="http://schemas.microsoft.com/office/drawing/2014/main" id="{9073F054-7381-7787-3A25-D4ED40B69CC8}"/>
              </a:ext>
            </a:extLst>
          </p:cNvPr>
          <p:cNvSpPr txBox="1">
            <a:spLocks/>
          </p:cNvSpPr>
          <p:nvPr/>
        </p:nvSpPr>
        <p:spPr>
          <a:xfrm>
            <a:off x="489054" y="2114454"/>
            <a:ext cx="11213891" cy="7568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Средно училище „Възраждане“ – Русе</a:t>
            </a:r>
          </a:p>
          <a:p>
            <a:r>
              <a:rPr lang="bg-BG" sz="2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Училищна комисия по БДП</a:t>
            </a:r>
          </a:p>
          <a:p>
            <a:r>
              <a:rPr lang="bg-BG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Учебна 2025 – 2026 година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D4C14100-DBA2-67EF-6130-599C18CD7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612" y="243178"/>
            <a:ext cx="2996657" cy="12879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30" y="1772920"/>
            <a:ext cx="2599055" cy="225488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564515" y="4414520"/>
            <a:ext cx="20828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Трамвайна спирка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305" y="1773555"/>
            <a:ext cx="2623820" cy="225425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293745" y="4484370"/>
            <a:ext cx="23361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 Тролейбусна спирка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920" y="1772920"/>
            <a:ext cx="2609850" cy="225425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6276340" y="4484370"/>
            <a:ext cx="20135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 Автобусна спирка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4650" y="1772920"/>
            <a:ext cx="2644775" cy="2253615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8957945" y="4414520"/>
            <a:ext cx="283019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 За използването на пътя се изисква платена винетна такса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874" y="541262"/>
            <a:ext cx="5764619" cy="1325563"/>
          </a:xfrm>
        </p:spPr>
        <p:txBody>
          <a:bodyPr>
            <a:normAutofit fontScale="90000"/>
          </a:bodyPr>
          <a:lstStyle/>
          <a:p>
            <a:r>
              <a:rPr lang="en-US" altLang="en-US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Група</a:t>
            </a:r>
            <a:r>
              <a:rPr lang="en-US" alt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"Е" - </a:t>
            </a:r>
            <a:r>
              <a:rPr lang="en-US" altLang="en-US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Пътни</a:t>
            </a:r>
            <a:r>
              <a:rPr lang="en-US" alt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знаци</a:t>
            </a:r>
            <a:r>
              <a:rPr lang="en-US" alt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altLang="en-US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даващи</a:t>
            </a:r>
            <a:r>
              <a:rPr lang="en-US" alt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допълнителна</a:t>
            </a:r>
            <a:r>
              <a:rPr lang="en-US" alt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</a:t>
            </a:r>
            <a:endParaRPr lang="en-US" altLang="en-US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874" y="2578470"/>
            <a:ext cx="10515600" cy="3738268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b="1" dirty="0" err="1">
                <a:sym typeface="+mn-ea"/>
              </a:rPr>
              <a:t>Пътните</a:t>
            </a:r>
            <a:r>
              <a:rPr lang="en-US" altLang="en-US" sz="3200" b="1" dirty="0">
                <a:sym typeface="+mn-ea"/>
              </a:rPr>
              <a:t> </a:t>
            </a:r>
            <a:r>
              <a:rPr lang="en-US" altLang="en-US" sz="3200" b="1" dirty="0" err="1">
                <a:sym typeface="+mn-ea"/>
              </a:rPr>
              <a:t>знаци</a:t>
            </a:r>
            <a:r>
              <a:rPr lang="en-US" altLang="en-US" sz="3200" b="1" dirty="0">
                <a:sym typeface="+mn-ea"/>
              </a:rPr>
              <a:t>, </a:t>
            </a:r>
            <a:r>
              <a:rPr lang="en-US" altLang="en-US" sz="3200" b="1" dirty="0" err="1">
                <a:sym typeface="+mn-ea"/>
              </a:rPr>
              <a:t>даващи</a:t>
            </a:r>
            <a:r>
              <a:rPr lang="en-US" altLang="en-US" sz="3200" b="1" dirty="0">
                <a:sym typeface="+mn-ea"/>
              </a:rPr>
              <a:t> </a:t>
            </a:r>
            <a:r>
              <a:rPr lang="en-US" altLang="en-US" sz="3200" b="1" dirty="0" err="1">
                <a:sym typeface="+mn-ea"/>
              </a:rPr>
              <a:t>допълнителна</a:t>
            </a:r>
            <a:r>
              <a:rPr lang="en-US" altLang="en-US" sz="3200" b="1" dirty="0">
                <a:sym typeface="+mn-ea"/>
              </a:rPr>
              <a:t> </a:t>
            </a:r>
            <a:r>
              <a:rPr lang="en-US" altLang="en-US" sz="3200" b="1" dirty="0" err="1">
                <a:sym typeface="+mn-ea"/>
              </a:rPr>
              <a:t>информация</a:t>
            </a:r>
            <a:r>
              <a:rPr lang="en-US" altLang="en-US" sz="3200" b="1" dirty="0">
                <a:sym typeface="+mn-ea"/>
              </a:rPr>
              <a:t>, </a:t>
            </a:r>
            <a:r>
              <a:rPr lang="en-US" altLang="en-US" sz="3200" b="1" dirty="0" err="1">
                <a:sym typeface="+mn-ea"/>
              </a:rPr>
              <a:t>група</a:t>
            </a:r>
            <a:r>
              <a:rPr lang="en-US" altLang="en-US" sz="3200" b="1" dirty="0">
                <a:sym typeface="+mn-ea"/>
              </a:rPr>
              <a:t> Е</a:t>
            </a:r>
            <a:r>
              <a:rPr lang="bg-BG" altLang="en-US" sz="3200" b="1" dirty="0">
                <a:sym typeface="+mn-ea"/>
              </a:rPr>
              <a:t>,</a:t>
            </a:r>
            <a:r>
              <a:rPr lang="en-US" altLang="en-US" sz="3200" b="1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имат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формата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на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правоъгълник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със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зелен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фон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за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автомагистралите</a:t>
            </a:r>
            <a:r>
              <a:rPr lang="en-US" altLang="en-US" sz="3200" dirty="0">
                <a:sym typeface="+mn-ea"/>
              </a:rPr>
              <a:t> и </a:t>
            </a:r>
            <a:r>
              <a:rPr lang="en-US" altLang="en-US" sz="3200" dirty="0" err="1">
                <a:sym typeface="+mn-ea"/>
              </a:rPr>
              <a:t>син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фон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за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останалите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пътища</a:t>
            </a:r>
            <a:r>
              <a:rPr lang="en-US" altLang="en-US" sz="3200" dirty="0">
                <a:sym typeface="+mn-ea"/>
              </a:rPr>
              <a:t>. </a:t>
            </a:r>
            <a:r>
              <a:rPr lang="en-US" altLang="en-US" sz="3200" dirty="0" err="1">
                <a:sym typeface="+mn-ea"/>
              </a:rPr>
              <a:t>Имат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бяло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поле</a:t>
            </a:r>
            <a:r>
              <a:rPr lang="en-US" altLang="en-US" sz="3200" dirty="0">
                <a:sym typeface="+mn-ea"/>
              </a:rPr>
              <a:t>, в </a:t>
            </a:r>
            <a:r>
              <a:rPr lang="en-US" altLang="en-US" sz="3200" dirty="0" err="1">
                <a:sym typeface="+mn-ea"/>
              </a:rPr>
              <a:t>което</a:t>
            </a:r>
            <a:r>
              <a:rPr lang="en-US" altLang="en-US" sz="3200" dirty="0">
                <a:sym typeface="+mn-ea"/>
              </a:rPr>
              <a:t> с </a:t>
            </a:r>
            <a:r>
              <a:rPr lang="en-US" altLang="en-US" sz="3200" dirty="0" err="1">
                <a:sym typeface="+mn-ea"/>
              </a:rPr>
              <a:t>черен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цвят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се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изобразяват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съответните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символи</a:t>
            </a:r>
            <a:r>
              <a:rPr lang="en-US" altLang="en-US" sz="3200" dirty="0">
                <a:sym typeface="+mn-ea"/>
              </a:rPr>
              <a:t> и/</a:t>
            </a:r>
            <a:r>
              <a:rPr lang="en-US" altLang="en-US" sz="3200" dirty="0" err="1">
                <a:sym typeface="+mn-ea"/>
              </a:rPr>
              <a:t>или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надписи</a:t>
            </a:r>
            <a:r>
              <a:rPr lang="en-US" altLang="en-US" sz="3200" dirty="0">
                <a:sym typeface="+mn-ea"/>
              </a:rPr>
              <a:t>. В </a:t>
            </a:r>
            <a:r>
              <a:rPr lang="en-US" altLang="en-US" sz="3200" dirty="0" err="1">
                <a:sym typeface="+mn-ea"/>
              </a:rPr>
              <a:t>долния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край</a:t>
            </a:r>
            <a:r>
              <a:rPr lang="en-US" altLang="en-US" sz="3200" dirty="0">
                <a:sym typeface="+mn-ea"/>
              </a:rPr>
              <a:t>, </a:t>
            </a:r>
            <a:r>
              <a:rPr lang="en-US" altLang="en-US" sz="3200" dirty="0" err="1">
                <a:sym typeface="+mn-ea"/>
              </a:rPr>
              <a:t>върху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фона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на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пътните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знаци</a:t>
            </a:r>
            <a:r>
              <a:rPr lang="en-US" altLang="en-US" sz="3200" dirty="0">
                <a:sym typeface="+mn-ea"/>
              </a:rPr>
              <a:t>, с </a:t>
            </a:r>
            <a:r>
              <a:rPr lang="en-US" altLang="en-US" sz="3200" dirty="0" err="1">
                <a:sym typeface="+mn-ea"/>
              </a:rPr>
              <a:t>бял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цвят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може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да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се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указват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разстоянието</a:t>
            </a:r>
            <a:r>
              <a:rPr lang="en-US" altLang="en-US" sz="3200" dirty="0">
                <a:sym typeface="+mn-ea"/>
              </a:rPr>
              <a:t>, </a:t>
            </a:r>
            <a:r>
              <a:rPr lang="en-US" altLang="en-US" sz="3200" dirty="0" err="1">
                <a:sym typeface="+mn-ea"/>
              </a:rPr>
              <a:t>посоката</a:t>
            </a:r>
            <a:r>
              <a:rPr lang="en-US" altLang="en-US" sz="3200" dirty="0">
                <a:sym typeface="+mn-ea"/>
              </a:rPr>
              <a:t>, </a:t>
            </a:r>
            <a:r>
              <a:rPr lang="en-US" altLang="en-US" sz="3200" dirty="0" err="1">
                <a:sym typeface="+mn-ea"/>
              </a:rPr>
              <a:t>работното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време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на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обекта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или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друга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допълнителна</a:t>
            </a:r>
            <a:r>
              <a:rPr lang="en-US" altLang="en-US" sz="3200" dirty="0">
                <a:sym typeface="+mn-ea"/>
              </a:rPr>
              <a:t> </a:t>
            </a:r>
            <a:r>
              <a:rPr lang="en-US" altLang="en-US" sz="3200" dirty="0" err="1">
                <a:sym typeface="+mn-ea"/>
              </a:rPr>
              <a:t>информация</a:t>
            </a:r>
            <a:r>
              <a:rPr lang="en-US" altLang="en-US" sz="3200" dirty="0">
                <a:sym typeface="+mn-ea"/>
              </a:rPr>
              <a:t>. </a:t>
            </a:r>
            <a:endParaRPr lang="en-US" sz="3200" dirty="0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61B7AD2D-9486-DE47-4104-55113E3EA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686" y="477602"/>
            <a:ext cx="5417256" cy="2031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en-US"/>
              <a:t>огйгйг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11810"/>
            <a:ext cx="1650365" cy="1671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470" y="511810"/>
            <a:ext cx="1703705" cy="16706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490" y="511810"/>
            <a:ext cx="1713230" cy="16871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8035" y="511810"/>
            <a:ext cx="1774190" cy="17386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2770" y="511810"/>
            <a:ext cx="1795780" cy="17691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405" y="3429000"/>
            <a:ext cx="1735455" cy="17049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3555" y="3409950"/>
            <a:ext cx="1972310" cy="1724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7950" y="3404235"/>
            <a:ext cx="2035175" cy="17297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3125" y="3429000"/>
            <a:ext cx="1783715" cy="172656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62770" y="3404235"/>
            <a:ext cx="1891665" cy="1831975"/>
          </a:xfrm>
          <a:prstGeom prst="rect">
            <a:avLst/>
          </a:prstGeom>
        </p:spPr>
      </p:pic>
      <p:sp>
        <p:nvSpPr>
          <p:cNvPr id="19" name="Text Box 18"/>
          <p:cNvSpPr txBox="1"/>
          <p:nvPr/>
        </p:nvSpPr>
        <p:spPr>
          <a:xfrm>
            <a:off x="725170" y="2406650"/>
            <a:ext cx="17633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медицински</a:t>
            </a:r>
          </a:p>
          <a:p>
            <a:r>
              <a:rPr lang="bg-BG" altLang="en-US"/>
              <a:t>пункт</a:t>
            </a:r>
          </a:p>
        </p:txBody>
      </p:sp>
      <p:sp>
        <p:nvSpPr>
          <p:cNvPr id="20" name="Text Box 19"/>
          <p:cNvSpPr txBox="1"/>
          <p:nvPr/>
        </p:nvSpPr>
        <p:spPr>
          <a:xfrm>
            <a:off x="2825750" y="2406650"/>
            <a:ext cx="22377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болница, спешна </a:t>
            </a:r>
          </a:p>
          <a:p>
            <a:r>
              <a:rPr lang="bg-BG" altLang="en-US"/>
              <a:t>помощ</a:t>
            </a:r>
          </a:p>
        </p:txBody>
      </p:sp>
      <p:sp>
        <p:nvSpPr>
          <p:cNvPr id="21" name="Text Box 20"/>
          <p:cNvSpPr txBox="1"/>
          <p:nvPr/>
        </p:nvSpPr>
        <p:spPr>
          <a:xfrm>
            <a:off x="5099685" y="2406015"/>
            <a:ext cx="15043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полиция</a:t>
            </a:r>
          </a:p>
        </p:txBody>
      </p:sp>
      <p:sp>
        <p:nvSpPr>
          <p:cNvPr id="22" name="Text Box 21"/>
          <p:cNvSpPr txBox="1"/>
          <p:nvPr/>
        </p:nvSpPr>
        <p:spPr>
          <a:xfrm>
            <a:off x="7153910" y="2479040"/>
            <a:ext cx="1649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телефон</a:t>
            </a:r>
          </a:p>
        </p:txBody>
      </p:sp>
      <p:sp>
        <p:nvSpPr>
          <p:cNvPr id="23" name="Text Box 22"/>
          <p:cNvSpPr txBox="1"/>
          <p:nvPr/>
        </p:nvSpPr>
        <p:spPr>
          <a:xfrm>
            <a:off x="9478010" y="2479040"/>
            <a:ext cx="17011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автосервиз</a:t>
            </a:r>
          </a:p>
        </p:txBody>
      </p:sp>
      <p:sp>
        <p:nvSpPr>
          <p:cNvPr id="24" name="Text Box 23"/>
          <p:cNvSpPr txBox="1"/>
          <p:nvPr/>
        </p:nvSpPr>
        <p:spPr>
          <a:xfrm>
            <a:off x="838200" y="5477510"/>
            <a:ext cx="13081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автомивка</a:t>
            </a:r>
          </a:p>
        </p:txBody>
      </p:sp>
      <p:sp>
        <p:nvSpPr>
          <p:cNvPr id="25" name="Text Box 24"/>
          <p:cNvSpPr txBox="1"/>
          <p:nvPr/>
        </p:nvSpPr>
        <p:spPr>
          <a:xfrm>
            <a:off x="2896235" y="5492115"/>
            <a:ext cx="18059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бензиностанция</a:t>
            </a:r>
          </a:p>
        </p:txBody>
      </p:sp>
      <p:sp>
        <p:nvSpPr>
          <p:cNvPr id="26" name="Text Box 25"/>
          <p:cNvSpPr txBox="1"/>
          <p:nvPr/>
        </p:nvSpPr>
        <p:spPr>
          <a:xfrm>
            <a:off x="4809490" y="5415280"/>
            <a:ext cx="22606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бензиностанция и за безоловен бензин</a:t>
            </a:r>
          </a:p>
        </p:txBody>
      </p:sp>
      <p:sp>
        <p:nvSpPr>
          <p:cNvPr id="27" name="Text Box 26"/>
          <p:cNvSpPr txBox="1"/>
          <p:nvPr/>
        </p:nvSpPr>
        <p:spPr>
          <a:xfrm>
            <a:off x="7070725" y="5415280"/>
            <a:ext cx="184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информационно бюро за туристи</a:t>
            </a:r>
          </a:p>
        </p:txBody>
      </p:sp>
      <p:sp>
        <p:nvSpPr>
          <p:cNvPr id="28" name="Text Box 27"/>
          <p:cNvSpPr txBox="1"/>
          <p:nvPr/>
        </p:nvSpPr>
        <p:spPr>
          <a:xfrm>
            <a:off x="9415780" y="5549900"/>
            <a:ext cx="18154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хотел или мотел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76605"/>
            <a:ext cx="2217420" cy="19869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20" y="3508375"/>
            <a:ext cx="2208530" cy="19742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1140" y="3508375"/>
            <a:ext cx="2208530" cy="19742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8245" y="3508375"/>
            <a:ext cx="2263775" cy="19742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320" y="3508375"/>
            <a:ext cx="2243455" cy="1955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5940" y="791210"/>
            <a:ext cx="2142490" cy="19729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2095" y="791210"/>
            <a:ext cx="2187575" cy="19773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76820" y="793750"/>
            <a:ext cx="2231390" cy="19996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30765" y="791210"/>
            <a:ext cx="2211705" cy="19773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7720" y="3508375"/>
            <a:ext cx="2241550" cy="2008505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968375" y="2893695"/>
            <a:ext cx="1171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ресторант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3531235" y="2924810"/>
            <a:ext cx="695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кафе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4983480" y="2924810"/>
            <a:ext cx="23241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къмпинг за палатки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7422515" y="2821305"/>
            <a:ext cx="21056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къмпинг за турист. ремаркета</a:t>
            </a:r>
          </a:p>
        </p:txBody>
      </p:sp>
      <p:sp>
        <p:nvSpPr>
          <p:cNvPr id="19" name="Text Box 18"/>
          <p:cNvSpPr txBox="1"/>
          <p:nvPr/>
        </p:nvSpPr>
        <p:spPr>
          <a:xfrm>
            <a:off x="9631680" y="2815590"/>
            <a:ext cx="25457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къмпинг за палатки и тур. ремаркета</a:t>
            </a:r>
          </a:p>
        </p:txBody>
      </p:sp>
      <p:sp>
        <p:nvSpPr>
          <p:cNvPr id="20" name="Text Box 19"/>
          <p:cNvSpPr txBox="1"/>
          <p:nvPr/>
        </p:nvSpPr>
        <p:spPr>
          <a:xfrm>
            <a:off x="560705" y="5767705"/>
            <a:ext cx="2095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туристическа база</a:t>
            </a:r>
          </a:p>
        </p:txBody>
      </p:sp>
      <p:sp>
        <p:nvSpPr>
          <p:cNvPr id="21" name="Text Box 20"/>
          <p:cNvSpPr txBox="1"/>
          <p:nvPr/>
        </p:nvSpPr>
        <p:spPr>
          <a:xfrm>
            <a:off x="3076575" y="5736590"/>
            <a:ext cx="17170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място за отдих</a:t>
            </a:r>
          </a:p>
        </p:txBody>
      </p:sp>
      <p:sp>
        <p:nvSpPr>
          <p:cNvPr id="22" name="Text Box 21"/>
          <p:cNvSpPr txBox="1"/>
          <p:nvPr/>
        </p:nvSpPr>
        <p:spPr>
          <a:xfrm>
            <a:off x="4891405" y="5736590"/>
            <a:ext cx="30683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начало на пешеходен маршрут</a:t>
            </a:r>
          </a:p>
        </p:txBody>
      </p:sp>
      <p:sp>
        <p:nvSpPr>
          <p:cNvPr id="23" name="Text Box 22"/>
          <p:cNvSpPr txBox="1"/>
          <p:nvPr/>
        </p:nvSpPr>
        <p:spPr>
          <a:xfrm>
            <a:off x="7519670" y="5757545"/>
            <a:ext cx="15671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вода за пиене</a:t>
            </a:r>
          </a:p>
        </p:txBody>
      </p:sp>
      <p:sp>
        <p:nvSpPr>
          <p:cNvPr id="24" name="Text Box 23"/>
          <p:cNvSpPr txBox="1"/>
          <p:nvPr/>
        </p:nvSpPr>
        <p:spPr>
          <a:xfrm>
            <a:off x="10012680" y="5777865"/>
            <a:ext cx="1566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тоалетна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4640" y="2386330"/>
            <a:ext cx="2166620" cy="1926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900" y="2366645"/>
            <a:ext cx="2223770" cy="1946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8310" y="2348230"/>
            <a:ext cx="2245360" cy="19646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8430" y="2437130"/>
            <a:ext cx="2170430" cy="187579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1685925" y="4845685"/>
            <a:ext cx="914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такси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3952240" y="4845685"/>
            <a:ext cx="20961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пешеходен подлез или надлез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513195" y="4845685"/>
            <a:ext cx="2272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максимална скорост за движение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9091930" y="4845685"/>
            <a:ext cx="27387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altLang="en-US"/>
              <a:t>информационно табло относно проходимост на проход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97660"/>
            <a:ext cx="12192000" cy="3902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en-US"/>
              <a:t>От коя група са тези знаци?</a:t>
            </a: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2890" y="1715135"/>
            <a:ext cx="1524000" cy="1524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890" y="4058285"/>
            <a:ext cx="1524000" cy="152400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658995" y="334200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Група "Г" - Пътни знаци със задължителни предписания</a:t>
            </a:r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4658995" y="177927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Група "Е" - Пътни знаци, даващи допълнителна информация</a:t>
            </a:r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4658995" y="477837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Група "Д" - Пътни знаци със специални предписания</a:t>
            </a:r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-1340485" y="3429000"/>
            <a:ext cx="1323340" cy="368935"/>
          </a:xfrm>
          <a:prstGeom prst="rightArrow">
            <a:avLst/>
          </a:prstGeom>
        </p:spPr>
        <p:style>
          <a:lnRef idx="0">
            <a:srgbClr val="FFFFFF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86406 -0.0108333 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56914" cy="1325563"/>
          </a:xfrm>
        </p:spPr>
        <p:txBody>
          <a:bodyPr>
            <a:normAutofit/>
          </a:bodyPr>
          <a:lstStyle/>
          <a:p>
            <a:r>
              <a:rPr lang="en-US" altLang="en-US" b="1" dirty="0" err="1">
                <a:solidFill>
                  <a:srgbClr val="FF0000"/>
                </a:solidFill>
              </a:rPr>
              <a:t>Група</a:t>
            </a:r>
            <a:r>
              <a:rPr lang="en-US" altLang="en-US" b="1" dirty="0">
                <a:solidFill>
                  <a:srgbClr val="FF0000"/>
                </a:solidFill>
              </a:rPr>
              <a:t> "Г" - </a:t>
            </a:r>
            <a:r>
              <a:rPr lang="en-US" altLang="en-US" b="1" dirty="0" err="1">
                <a:solidFill>
                  <a:srgbClr val="FF0000"/>
                </a:solidFill>
              </a:rPr>
              <a:t>Пътни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знаци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със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задължителни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</a:rPr>
              <a:t>предписания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1537"/>
            <a:ext cx="9231086" cy="4351338"/>
          </a:xfrm>
        </p:spPr>
        <p:txBody>
          <a:bodyPr/>
          <a:lstStyle/>
          <a:p>
            <a:pPr marL="0" indent="457200" algn="just">
              <a:buNone/>
            </a:pPr>
            <a:r>
              <a:rPr lang="en-US" altLang="en-US" sz="3200" b="1" dirty="0" err="1"/>
              <a:t>Пътните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знаци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от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група</a:t>
            </a:r>
            <a:r>
              <a:rPr lang="en-US" altLang="en-US" sz="3200" b="1" dirty="0"/>
              <a:t> Г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със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задължителни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предписания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имат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формата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на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кръг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син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фон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бяла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гранична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линия</a:t>
            </a:r>
            <a:r>
              <a:rPr lang="en-US" altLang="en-US" sz="3200" dirty="0"/>
              <a:t> и </a:t>
            </a:r>
            <a:r>
              <a:rPr lang="en-US" altLang="en-US" sz="3200" dirty="0" err="1"/>
              <a:t>символи</a:t>
            </a:r>
            <a:r>
              <a:rPr lang="en-US" altLang="en-US" sz="3200" dirty="0"/>
              <a:t> в </a:t>
            </a:r>
            <a:r>
              <a:rPr lang="en-US" altLang="en-US" sz="3200" dirty="0" err="1"/>
              <a:t>бял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цвят</a:t>
            </a:r>
            <a:r>
              <a:rPr lang="en-US" altLang="en-US" sz="3200" dirty="0"/>
              <a:t>. </a:t>
            </a:r>
            <a:r>
              <a:rPr lang="en-US" altLang="en-US" sz="3200" dirty="0" err="1"/>
              <a:t>Изображенията</a:t>
            </a:r>
            <a:r>
              <a:rPr lang="en-US" altLang="en-US" sz="3200" dirty="0"/>
              <a:t> и </a:t>
            </a:r>
            <a:r>
              <a:rPr lang="en-US" altLang="en-US" sz="3200" dirty="0" err="1"/>
              <a:t>наименованията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на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пътните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знаци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със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задължителни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предписания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са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съгласно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приложение</a:t>
            </a:r>
            <a:r>
              <a:rPr lang="en-US" altLang="en-US" sz="3200" dirty="0"/>
              <a:t> № 4 </a:t>
            </a:r>
            <a:r>
              <a:rPr lang="en-US" altLang="en-US" sz="3200" dirty="0" err="1"/>
              <a:t>от</a:t>
            </a:r>
            <a:r>
              <a:rPr lang="en-US" altLang="en-US" sz="3200" dirty="0"/>
              <a:t> ЗДВП. </a:t>
            </a:r>
            <a:r>
              <a:rPr lang="en-US" altLang="en-US" sz="3200" dirty="0" err="1"/>
              <a:t>Пътните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знаци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със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задължителни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предписания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се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поставят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непосредствено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преди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пътния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участък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за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който</a:t>
            </a:r>
            <a:r>
              <a:rPr lang="en-US" altLang="en-US" sz="3200" dirty="0"/>
              <a:t> </a:t>
            </a:r>
            <a:r>
              <a:rPr lang="en-US" altLang="en-US" sz="3200" dirty="0" err="1"/>
              <a:t>се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въвеждат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задължителните</a:t>
            </a:r>
            <a:r>
              <a:rPr lang="en-US" altLang="en-US" sz="3200" dirty="0"/>
              <a:t> </a:t>
            </a:r>
            <a:r>
              <a:rPr lang="en-US" altLang="en-US" sz="3200" dirty="0" err="1"/>
              <a:t>предписания</a:t>
            </a:r>
            <a:r>
              <a:rPr lang="en-US" altLang="en-US" sz="3200" dirty="0"/>
              <a:t>.</a:t>
            </a:r>
          </a:p>
        </p:txBody>
      </p:sp>
      <p:pic>
        <p:nvPicPr>
          <p:cNvPr id="1026" name="Picture 2" descr="Безопасност на движението по пътищата">
            <a:extLst>
              <a:ext uri="{FF2B5EF4-FFF2-40B4-BE49-F238E27FC236}">
                <a16:creationId xmlns:a16="http://schemas.microsoft.com/office/drawing/2014/main" id="{F7EA1EAE-DBC3-E5AF-AB1B-3F9BFCB5D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472" y="124435"/>
            <a:ext cx="2781926" cy="262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40" y="776605"/>
            <a:ext cx="1524000" cy="152400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240665" y="2493010"/>
            <a:ext cx="29032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 – Движение само направо след знака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995" y="751205"/>
            <a:ext cx="1524000" cy="152400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3646170" y="2493010"/>
            <a:ext cx="2557145" cy="936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/>
              <a:t>Пътен знак Г2 – Движение само надясно след знака</a:t>
            </a:r>
          </a:p>
          <a:p>
            <a:endParaRPr lang="en-US" altLang="en-US"/>
          </a:p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605" y="776605"/>
            <a:ext cx="1524000" cy="152400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6009005" y="2493010"/>
            <a:ext cx="2672080" cy="9658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/>
              <a:t>Пътен знак Г3 – Движение само наляво след знака</a:t>
            </a:r>
          </a:p>
          <a:p>
            <a:endParaRPr lang="en-US" altLang="en-US"/>
          </a:p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0205" y="776605"/>
            <a:ext cx="1524000" cy="152400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8922385" y="2541270"/>
            <a:ext cx="2768600" cy="9175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/>
              <a:t>Пътен знак Г4 – Движение само направо или надясно след знака</a:t>
            </a:r>
          </a:p>
          <a:p>
            <a:endParaRPr lang="en-US" altLang="en-US"/>
          </a:p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040" y="3458845"/>
            <a:ext cx="1524000" cy="1524000"/>
          </a:xfrm>
          <a:prstGeom prst="rect">
            <a:avLst/>
          </a:prstGeom>
        </p:spPr>
      </p:pic>
      <p:sp>
        <p:nvSpPr>
          <p:cNvPr id="14" name="Text Box 13"/>
          <p:cNvSpPr txBox="1"/>
          <p:nvPr/>
        </p:nvSpPr>
        <p:spPr>
          <a:xfrm>
            <a:off x="646430" y="5180330"/>
            <a:ext cx="21799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Г5 – Движение само направо или наляво след знака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6995" y="3458845"/>
            <a:ext cx="1524000" cy="1524000"/>
          </a:xfrm>
          <a:prstGeom prst="rect">
            <a:avLst/>
          </a:prstGeom>
        </p:spPr>
      </p:pic>
      <p:sp>
        <p:nvSpPr>
          <p:cNvPr id="16" name="Text Box 15"/>
          <p:cNvSpPr txBox="1"/>
          <p:nvPr/>
        </p:nvSpPr>
        <p:spPr>
          <a:xfrm>
            <a:off x="3646170" y="5242560"/>
            <a:ext cx="2547620" cy="6584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/>
              <a:t>Пътен знак Г6 – Движение само надясно или наляво след знака</a:t>
            </a:r>
          </a:p>
          <a:p>
            <a:endParaRPr lang="en-US" altLang="en-US"/>
          </a:p>
          <a:p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1605" y="3458845"/>
            <a:ext cx="1524000" cy="1524000"/>
          </a:xfrm>
          <a:prstGeom prst="rect">
            <a:avLst/>
          </a:prstGeom>
        </p:spPr>
      </p:pic>
      <p:sp>
        <p:nvSpPr>
          <p:cNvPr id="18" name="Text Box 17"/>
          <p:cNvSpPr txBox="1"/>
          <p:nvPr/>
        </p:nvSpPr>
        <p:spPr>
          <a:xfrm>
            <a:off x="6096635" y="5242560"/>
            <a:ext cx="221805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Г7 – Преминаване само надясно пред знака</a:t>
            </a:r>
          </a:p>
          <a:p>
            <a:endParaRPr lang="en-US" altLang="en-US"/>
          </a:p>
          <a:p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0205" y="3458845"/>
            <a:ext cx="1524000" cy="1524000"/>
          </a:xfrm>
          <a:prstGeom prst="rect">
            <a:avLst/>
          </a:prstGeom>
        </p:spPr>
      </p:pic>
      <p:sp>
        <p:nvSpPr>
          <p:cNvPr id="20" name="Text Box 19"/>
          <p:cNvSpPr txBox="1"/>
          <p:nvPr/>
        </p:nvSpPr>
        <p:spPr>
          <a:xfrm>
            <a:off x="9132570" y="5180330"/>
            <a:ext cx="247396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Г8 – Преминаване само наляво пред знака</a:t>
            </a:r>
          </a:p>
          <a:p>
            <a:endParaRPr lang="en-US" altLang="en-US"/>
          </a:p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10335" y="535305"/>
            <a:ext cx="1524000" cy="1524000"/>
          </a:xfrm>
          <a:prstGeom prst="rect">
            <a:avLst/>
          </a:prstGeom>
        </p:spPr>
      </p:pic>
      <p:sp>
        <p:nvSpPr>
          <p:cNvPr id="3" name="Text Box 2"/>
          <p:cNvSpPr txBox="1"/>
          <p:nvPr>
            <p:custDataLst>
              <p:tags r:id="rId2"/>
            </p:custDataLst>
          </p:nvPr>
        </p:nvSpPr>
        <p:spPr>
          <a:xfrm>
            <a:off x="859790" y="2406015"/>
            <a:ext cx="25361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Г9 – Преминаване отдясно на знака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175760" y="535305"/>
            <a:ext cx="1524000" cy="1524000"/>
          </a:xfrm>
          <a:prstGeom prst="rect">
            <a:avLst/>
          </a:prstGeom>
        </p:spPr>
      </p:pic>
      <p:sp>
        <p:nvSpPr>
          <p:cNvPr id="5" name="Text Box 4"/>
          <p:cNvSpPr txBox="1"/>
          <p:nvPr>
            <p:custDataLst>
              <p:tags r:id="rId4"/>
            </p:custDataLst>
          </p:nvPr>
        </p:nvSpPr>
        <p:spPr>
          <a:xfrm>
            <a:off x="3721100" y="2406015"/>
            <a:ext cx="228727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Г10 – Преминаване отляво на знака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3865" y="633730"/>
            <a:ext cx="1524000" cy="152400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6333490" y="2322830"/>
            <a:ext cx="2840355" cy="922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/>
              <a:t>Пътен знак Г11 – Преминаване отдясно или отляво на знака</a:t>
            </a:r>
          </a:p>
          <a:p>
            <a:endParaRPr lang="en-US" altLang="en-US"/>
          </a:p>
          <a:p>
            <a:endParaRPr lang="en-US" altLang="en-US"/>
          </a:p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95765" y="633730"/>
            <a:ext cx="1524000" cy="152400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9411970" y="2322830"/>
            <a:ext cx="20104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Г12 – Кръгово движение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0335" y="3583940"/>
            <a:ext cx="1524000" cy="152400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735965" y="5104765"/>
            <a:ext cx="298513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Г13 – Пътна лента или платно за движение само на превозни средства от редовните линии за обществен превоз на пътници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0375" y="3583940"/>
            <a:ext cx="1524000" cy="1524000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3964305" y="5288280"/>
            <a:ext cx="21310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Г14 – Задължителен път само за велосипедисти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93865" y="3583940"/>
            <a:ext cx="1524000" cy="1524000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6535420" y="5381625"/>
            <a:ext cx="204089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Г15 – Задължителен път само за  пешеходци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11970" y="3583940"/>
            <a:ext cx="1524000" cy="1524000"/>
          </a:xfrm>
          <a:prstGeom prst="rect">
            <a:avLst/>
          </a:prstGeom>
        </p:spPr>
      </p:pic>
      <p:sp>
        <p:nvSpPr>
          <p:cNvPr id="17" name="Text Box 16"/>
          <p:cNvSpPr txBox="1"/>
          <p:nvPr/>
        </p:nvSpPr>
        <p:spPr>
          <a:xfrm>
            <a:off x="9069070" y="5288280"/>
            <a:ext cx="235013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Г16 – Задължителен път само за пешеходци и велосипедисти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345" y="1676400"/>
            <a:ext cx="1524000" cy="152400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151890" y="3761105"/>
            <a:ext cx="197739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Г17 – Задължителна минимална скорост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010" y="1676400"/>
            <a:ext cx="1524000" cy="152400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827145" y="3761105"/>
            <a:ext cx="198310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Г18 – Край на задължителната минимална скорост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675" y="1676400"/>
            <a:ext cx="1524000" cy="152400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6313170" y="3761105"/>
            <a:ext cx="249301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Г19 – „Задължителни вериги за сняг най-малко на две от двигателните колела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1655" y="1676400"/>
            <a:ext cx="1524000" cy="152400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9158605" y="3794760"/>
            <a:ext cx="277749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Г20 – Задължителна посока за движение на пътни превозни средства, обозначени с опознавателен знак за опасни товари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1412"/>
            <a:ext cx="8588829" cy="1325563"/>
          </a:xfrm>
        </p:spPr>
        <p:txBody>
          <a:bodyPr>
            <a:normAutofit/>
          </a:bodyPr>
          <a:lstStyle/>
          <a:p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Група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"Д" -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Пътни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знаци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със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специални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предписания</a:t>
            </a:r>
            <a:endParaRPr lang="en-US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69925" y="2916638"/>
            <a:ext cx="10852150" cy="3740243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dirty="0" err="1"/>
              <a:t>Пътните</a:t>
            </a:r>
            <a:r>
              <a:rPr lang="en-US" altLang="en-US" b="1" dirty="0"/>
              <a:t> </a:t>
            </a:r>
            <a:r>
              <a:rPr lang="en-US" altLang="en-US" b="1" dirty="0" err="1"/>
              <a:t>знаци</a:t>
            </a:r>
            <a:r>
              <a:rPr lang="en-US" altLang="en-US" b="1" dirty="0"/>
              <a:t> </a:t>
            </a:r>
            <a:r>
              <a:rPr lang="en-US" altLang="en-US" b="1" dirty="0" err="1"/>
              <a:t>от</a:t>
            </a:r>
            <a:r>
              <a:rPr lang="en-US" altLang="en-US" b="1" dirty="0"/>
              <a:t> </a:t>
            </a:r>
            <a:r>
              <a:rPr lang="en-US" altLang="en-US" b="1" dirty="0" err="1"/>
              <a:t>група</a:t>
            </a:r>
            <a:r>
              <a:rPr lang="en-US" altLang="en-US" b="1" dirty="0"/>
              <a:t> Д</a:t>
            </a:r>
            <a:r>
              <a:rPr lang="en-US" altLang="en-US" dirty="0"/>
              <a:t> </a:t>
            </a:r>
            <a:r>
              <a:rPr lang="en-US" altLang="en-US" dirty="0" err="1"/>
              <a:t>със</a:t>
            </a:r>
            <a:r>
              <a:rPr lang="en-US" altLang="en-US" dirty="0"/>
              <a:t> </a:t>
            </a:r>
            <a:r>
              <a:rPr lang="en-US" altLang="en-US" dirty="0" err="1"/>
              <a:t>специални</a:t>
            </a:r>
            <a:r>
              <a:rPr lang="en-US" altLang="en-US" dirty="0"/>
              <a:t> </a:t>
            </a:r>
            <a:r>
              <a:rPr lang="en-US" altLang="en-US" dirty="0" err="1"/>
              <a:t>предписания</a:t>
            </a:r>
            <a:r>
              <a:rPr lang="en-US" altLang="en-US" dirty="0"/>
              <a:t> </a:t>
            </a:r>
            <a:r>
              <a:rPr lang="en-US" altLang="en-US" dirty="0" err="1"/>
              <a:t>имат</a:t>
            </a:r>
            <a:r>
              <a:rPr lang="en-US" altLang="en-US" dirty="0"/>
              <a:t> </a:t>
            </a:r>
            <a:r>
              <a:rPr lang="en-US" altLang="en-US" dirty="0" err="1"/>
              <a:t>формата</a:t>
            </a:r>
            <a:r>
              <a:rPr lang="en-US" altLang="en-US" dirty="0"/>
              <a:t> </a:t>
            </a:r>
            <a:r>
              <a:rPr lang="en-US" altLang="en-US" dirty="0" err="1"/>
              <a:t>на</a:t>
            </a:r>
            <a:r>
              <a:rPr lang="en-US" altLang="en-US" dirty="0"/>
              <a:t> </a:t>
            </a:r>
            <a:r>
              <a:rPr lang="en-US" altLang="en-US" dirty="0" err="1"/>
              <a:t>квадрат</a:t>
            </a:r>
            <a:r>
              <a:rPr lang="en-US" altLang="en-US" dirty="0"/>
              <a:t> </a:t>
            </a:r>
            <a:r>
              <a:rPr lang="en-US" altLang="en-US" dirty="0" err="1"/>
              <a:t>или</a:t>
            </a:r>
            <a:r>
              <a:rPr lang="en-US" altLang="en-US" dirty="0"/>
              <a:t> </a:t>
            </a:r>
            <a:r>
              <a:rPr lang="en-US" altLang="en-US" dirty="0" err="1"/>
              <a:t>правоъгълник</a:t>
            </a:r>
            <a:r>
              <a:rPr lang="en-US" altLang="en-US" dirty="0"/>
              <a:t>. </a:t>
            </a:r>
            <a:r>
              <a:rPr lang="en-US" altLang="en-US" dirty="0" err="1"/>
              <a:t>Изображенията</a:t>
            </a:r>
            <a:r>
              <a:rPr lang="en-US" altLang="en-US" dirty="0"/>
              <a:t> и </a:t>
            </a:r>
            <a:r>
              <a:rPr lang="en-US" altLang="en-US" dirty="0" err="1"/>
              <a:t>наименованията</a:t>
            </a:r>
            <a:r>
              <a:rPr lang="en-US" altLang="en-US" dirty="0"/>
              <a:t> </a:t>
            </a:r>
            <a:r>
              <a:rPr lang="en-US" altLang="en-US" dirty="0" err="1"/>
              <a:t>на</a:t>
            </a:r>
            <a:r>
              <a:rPr lang="en-US" altLang="en-US" dirty="0"/>
              <a:t> </a:t>
            </a:r>
            <a:r>
              <a:rPr lang="en-US" altLang="en-US" dirty="0" err="1"/>
              <a:t>пътните</a:t>
            </a:r>
            <a:r>
              <a:rPr lang="en-US" altLang="en-US" dirty="0"/>
              <a:t> </a:t>
            </a:r>
            <a:r>
              <a:rPr lang="en-US" altLang="en-US" dirty="0" err="1"/>
              <a:t>знаци</a:t>
            </a:r>
            <a:r>
              <a:rPr lang="en-US" altLang="en-US" dirty="0"/>
              <a:t> </a:t>
            </a:r>
            <a:r>
              <a:rPr lang="en-US" altLang="en-US" dirty="0" err="1"/>
              <a:t>със</a:t>
            </a:r>
            <a:r>
              <a:rPr lang="en-US" altLang="en-US" dirty="0"/>
              <a:t> </a:t>
            </a:r>
            <a:r>
              <a:rPr lang="en-US" altLang="en-US" dirty="0" err="1"/>
              <a:t>специални</a:t>
            </a:r>
            <a:r>
              <a:rPr lang="en-US" altLang="en-US" dirty="0"/>
              <a:t> </a:t>
            </a:r>
            <a:r>
              <a:rPr lang="en-US" altLang="en-US" dirty="0" err="1"/>
              <a:t>предписания</a:t>
            </a:r>
            <a:r>
              <a:rPr lang="en-US" altLang="en-US" dirty="0"/>
              <a:t> </a:t>
            </a:r>
            <a:r>
              <a:rPr lang="en-US" altLang="en-US" dirty="0" err="1"/>
              <a:t>са</a:t>
            </a:r>
            <a:r>
              <a:rPr lang="en-US" altLang="en-US" dirty="0"/>
              <a:t> </a:t>
            </a:r>
            <a:r>
              <a:rPr lang="en-US" altLang="en-US" dirty="0" err="1"/>
              <a:t>съгласно</a:t>
            </a:r>
            <a:r>
              <a:rPr lang="en-US" altLang="en-US" dirty="0"/>
              <a:t> </a:t>
            </a:r>
            <a:r>
              <a:rPr lang="en-US" altLang="en-US" dirty="0" err="1"/>
              <a:t>приложение</a:t>
            </a:r>
            <a:r>
              <a:rPr lang="en-US" altLang="en-US" dirty="0"/>
              <a:t> </a:t>
            </a:r>
            <a:r>
              <a:rPr lang="" altLang="en-US" dirty="0"/>
              <a:t>№</a:t>
            </a:r>
            <a:r>
              <a:rPr lang="en-US" altLang="en-US" dirty="0"/>
              <a:t> 5 </a:t>
            </a:r>
            <a:r>
              <a:rPr lang="en-US" altLang="en-US" dirty="0" err="1"/>
              <a:t>от</a:t>
            </a:r>
            <a:r>
              <a:rPr lang="en-US" altLang="en-US" dirty="0"/>
              <a:t> ЗДВП. </a:t>
            </a:r>
            <a:r>
              <a:rPr lang="en-US" altLang="en-US" dirty="0" err="1"/>
              <a:t>При</a:t>
            </a:r>
            <a:r>
              <a:rPr lang="en-US" altLang="en-US" dirty="0"/>
              <a:t> </a:t>
            </a:r>
            <a:r>
              <a:rPr lang="en-US" altLang="en-US" dirty="0" err="1"/>
              <a:t>поставяне</a:t>
            </a:r>
            <a:r>
              <a:rPr lang="en-US" altLang="en-US" dirty="0"/>
              <a:t> </a:t>
            </a:r>
            <a:r>
              <a:rPr lang="en-US" altLang="en-US" dirty="0" err="1"/>
              <a:t>на</a:t>
            </a:r>
            <a:r>
              <a:rPr lang="en-US" altLang="en-US" dirty="0"/>
              <a:t> </a:t>
            </a:r>
            <a:r>
              <a:rPr lang="en-US" altLang="en-US" dirty="0" err="1"/>
              <a:t>едно</a:t>
            </a:r>
            <a:r>
              <a:rPr lang="en-US" altLang="en-US" dirty="0"/>
              <a:t> </a:t>
            </a:r>
            <a:r>
              <a:rPr lang="en-US" altLang="en-US" dirty="0" err="1"/>
              <a:t>място</a:t>
            </a:r>
            <a:r>
              <a:rPr lang="en-US" altLang="en-US" dirty="0"/>
              <a:t> </a:t>
            </a:r>
            <a:r>
              <a:rPr lang="en-US" altLang="en-US" dirty="0" err="1"/>
              <a:t>на</a:t>
            </a:r>
            <a:r>
              <a:rPr lang="en-US" altLang="en-US" dirty="0"/>
              <a:t> </a:t>
            </a:r>
            <a:r>
              <a:rPr lang="en-US" altLang="en-US" dirty="0" err="1"/>
              <a:t>пътни</a:t>
            </a:r>
            <a:r>
              <a:rPr lang="en-US" altLang="en-US" dirty="0"/>
              <a:t> </a:t>
            </a:r>
            <a:r>
              <a:rPr lang="en-US" altLang="en-US" dirty="0" err="1"/>
              <a:t>знаци</a:t>
            </a:r>
            <a:r>
              <a:rPr lang="en-US" altLang="en-US" dirty="0"/>
              <a:t> </a:t>
            </a:r>
            <a:r>
              <a:rPr lang="en-US" altLang="en-US" dirty="0" err="1"/>
              <a:t>от</a:t>
            </a:r>
            <a:r>
              <a:rPr lang="en-US" altLang="en-US" dirty="0"/>
              <a:t> </a:t>
            </a:r>
            <a:r>
              <a:rPr lang="en-US" altLang="en-US" dirty="0" err="1"/>
              <a:t>група</a:t>
            </a:r>
            <a:r>
              <a:rPr lang="en-US" altLang="en-US" dirty="0"/>
              <a:t> „Д“ с </a:t>
            </a:r>
            <a:r>
              <a:rPr lang="en-US" altLang="en-US" dirty="0" err="1"/>
              <a:t>различни</a:t>
            </a:r>
            <a:r>
              <a:rPr lang="en-US" altLang="en-US" dirty="0"/>
              <a:t> </a:t>
            </a:r>
            <a:r>
              <a:rPr lang="en-US" altLang="en-US" dirty="0" err="1"/>
              <a:t>цветове</a:t>
            </a:r>
            <a:r>
              <a:rPr lang="en-US" altLang="en-US" dirty="0"/>
              <a:t> </a:t>
            </a:r>
            <a:r>
              <a:rPr lang="en-US" altLang="en-US" dirty="0" err="1"/>
              <a:t>на</a:t>
            </a:r>
            <a:r>
              <a:rPr lang="en-US" altLang="en-US" dirty="0"/>
              <a:t> </a:t>
            </a:r>
            <a:r>
              <a:rPr lang="en-US" altLang="en-US" dirty="0" err="1"/>
              <a:t>фона</a:t>
            </a:r>
            <a:r>
              <a:rPr lang="en-US" altLang="en-US" dirty="0"/>
              <a:t> </a:t>
            </a:r>
            <a:r>
              <a:rPr lang="en-US" altLang="en-US" dirty="0" err="1"/>
              <a:t>те</a:t>
            </a:r>
            <a:r>
              <a:rPr lang="en-US" altLang="en-US" dirty="0"/>
              <a:t> </a:t>
            </a:r>
            <a:r>
              <a:rPr lang="en-US" altLang="en-US" dirty="0" err="1"/>
              <a:t>се</a:t>
            </a:r>
            <a:r>
              <a:rPr lang="en-US" altLang="en-US" dirty="0"/>
              <a:t> </a:t>
            </a:r>
            <a:r>
              <a:rPr lang="en-US" altLang="en-US" dirty="0" err="1"/>
              <a:t>подреждат</a:t>
            </a:r>
            <a:r>
              <a:rPr lang="en-US" altLang="en-US" dirty="0"/>
              <a:t> </a:t>
            </a:r>
            <a:r>
              <a:rPr lang="en-US" altLang="en-US" dirty="0" err="1"/>
              <a:t>отгоре</a:t>
            </a:r>
            <a:r>
              <a:rPr lang="en-US" altLang="en-US" dirty="0"/>
              <a:t> </a:t>
            </a:r>
            <a:r>
              <a:rPr lang="en-US" altLang="en-US" dirty="0" err="1"/>
              <a:t>надолу</a:t>
            </a:r>
            <a:r>
              <a:rPr lang="en-US" altLang="en-US" dirty="0"/>
              <a:t>, </a:t>
            </a:r>
            <a:r>
              <a:rPr lang="en-US" altLang="en-US" dirty="0" err="1"/>
              <a:t>както</a:t>
            </a:r>
            <a:r>
              <a:rPr lang="en-US" altLang="en-US" dirty="0"/>
              <a:t> </a:t>
            </a:r>
            <a:r>
              <a:rPr lang="en-US" altLang="en-US" dirty="0" err="1"/>
              <a:t>следва</a:t>
            </a:r>
            <a:r>
              <a:rPr lang="en-US" altLang="en-US" dirty="0"/>
              <a:t>: </a:t>
            </a:r>
            <a:r>
              <a:rPr lang="en-US" altLang="en-US" dirty="0" err="1"/>
              <a:t>зелен</a:t>
            </a:r>
            <a:r>
              <a:rPr lang="en-US" altLang="en-US" dirty="0"/>
              <a:t>, </a:t>
            </a:r>
            <a:r>
              <a:rPr lang="en-US" altLang="en-US" dirty="0" err="1"/>
              <a:t>син</a:t>
            </a:r>
            <a:r>
              <a:rPr lang="en-US" altLang="en-US" dirty="0"/>
              <a:t>, </a:t>
            </a:r>
            <a:r>
              <a:rPr lang="en-US" altLang="en-US" dirty="0" err="1"/>
              <a:t>бял</a:t>
            </a:r>
            <a:r>
              <a:rPr lang="en-US" altLang="en-US" dirty="0"/>
              <a:t>. </a:t>
            </a:r>
            <a:r>
              <a:rPr lang="en-US" altLang="en-US" dirty="0" err="1"/>
              <a:t>Пътните</a:t>
            </a:r>
            <a:r>
              <a:rPr lang="en-US" altLang="en-US" dirty="0"/>
              <a:t> </a:t>
            </a:r>
            <a:r>
              <a:rPr lang="en-US" altLang="en-US" dirty="0" err="1"/>
              <a:t>знаци</a:t>
            </a:r>
            <a:r>
              <a:rPr lang="en-US" altLang="en-US" dirty="0"/>
              <a:t> </a:t>
            </a:r>
            <a:r>
              <a:rPr lang="en-US" altLang="en-US" dirty="0" err="1"/>
              <a:t>се</a:t>
            </a:r>
            <a:r>
              <a:rPr lang="en-US" altLang="en-US" dirty="0"/>
              <a:t> </a:t>
            </a:r>
            <a:r>
              <a:rPr lang="en-US" altLang="en-US" dirty="0" err="1"/>
              <a:t>използват</a:t>
            </a:r>
            <a:r>
              <a:rPr lang="en-US" altLang="en-US" dirty="0"/>
              <a:t> </a:t>
            </a:r>
            <a:r>
              <a:rPr lang="en-US" altLang="en-US" dirty="0" err="1"/>
              <a:t>за</a:t>
            </a:r>
            <a:r>
              <a:rPr lang="en-US" altLang="en-US" dirty="0"/>
              <a:t> </a:t>
            </a:r>
            <a:r>
              <a:rPr lang="en-US" altLang="en-US" dirty="0" err="1"/>
              <a:t>въвеждане</a:t>
            </a:r>
            <a:r>
              <a:rPr lang="en-US" altLang="en-US" dirty="0"/>
              <a:t> </a:t>
            </a:r>
            <a:r>
              <a:rPr lang="en-US" altLang="en-US" dirty="0" err="1"/>
              <a:t>на</a:t>
            </a:r>
            <a:r>
              <a:rPr lang="en-US" altLang="en-US" dirty="0"/>
              <a:t> </a:t>
            </a:r>
            <a:r>
              <a:rPr lang="en-US" altLang="en-US" dirty="0" err="1"/>
              <a:t>специални</a:t>
            </a:r>
            <a:r>
              <a:rPr lang="en-US" altLang="en-US" dirty="0"/>
              <a:t> </a:t>
            </a:r>
            <a:r>
              <a:rPr lang="en-US" altLang="en-US" dirty="0" err="1"/>
              <a:t>предписания</a:t>
            </a:r>
            <a:r>
              <a:rPr lang="en-US" altLang="en-US" dirty="0"/>
              <a:t> </a:t>
            </a:r>
            <a:r>
              <a:rPr lang="en-US" altLang="en-US" dirty="0" err="1"/>
              <a:t>за</a:t>
            </a:r>
            <a:r>
              <a:rPr lang="en-US" altLang="en-US" dirty="0"/>
              <a:t> </a:t>
            </a:r>
            <a:r>
              <a:rPr lang="en-US" altLang="en-US" dirty="0" err="1"/>
              <a:t>участниците</a:t>
            </a:r>
            <a:r>
              <a:rPr lang="en-US" altLang="en-US" dirty="0"/>
              <a:t> в </a:t>
            </a:r>
            <a:r>
              <a:rPr lang="en-US" altLang="en-US" dirty="0" err="1"/>
              <a:t>движението</a:t>
            </a:r>
            <a:r>
              <a:rPr lang="en-US" altLang="en-US" dirty="0"/>
              <a:t> и </a:t>
            </a:r>
            <a:r>
              <a:rPr lang="en-US" altLang="en-US" dirty="0" err="1"/>
              <a:t>се</a:t>
            </a:r>
            <a:r>
              <a:rPr lang="en-US" altLang="en-US" dirty="0"/>
              <a:t> </a:t>
            </a:r>
            <a:r>
              <a:rPr lang="en-US" altLang="en-US" dirty="0" err="1"/>
              <a:t>поставят</a:t>
            </a:r>
            <a:r>
              <a:rPr lang="en-US" altLang="en-US" dirty="0"/>
              <a:t> </a:t>
            </a:r>
            <a:r>
              <a:rPr lang="en-US" altLang="en-US" dirty="0" err="1"/>
              <a:t>непосредствено</a:t>
            </a:r>
            <a:r>
              <a:rPr lang="en-US" altLang="en-US" dirty="0"/>
              <a:t> </a:t>
            </a:r>
            <a:r>
              <a:rPr lang="en-US" altLang="en-US" dirty="0" err="1"/>
              <a:t>преди</a:t>
            </a:r>
            <a:r>
              <a:rPr lang="en-US" altLang="en-US" dirty="0"/>
              <a:t> </a:t>
            </a:r>
            <a:r>
              <a:rPr lang="en-US" altLang="en-US" dirty="0" err="1"/>
              <a:t>местата</a:t>
            </a:r>
            <a:r>
              <a:rPr lang="en-US" altLang="en-US" dirty="0"/>
              <a:t> </a:t>
            </a:r>
            <a:r>
              <a:rPr lang="en-US" altLang="en-US" dirty="0" err="1"/>
              <a:t>или</a:t>
            </a:r>
            <a:r>
              <a:rPr lang="en-US" altLang="en-US" dirty="0"/>
              <a:t> </a:t>
            </a:r>
            <a:r>
              <a:rPr lang="en-US" altLang="en-US" dirty="0" err="1"/>
              <a:t>участъците</a:t>
            </a:r>
            <a:r>
              <a:rPr lang="en-US" altLang="en-US" dirty="0"/>
              <a:t> </a:t>
            </a:r>
            <a:r>
              <a:rPr lang="en-US" altLang="en-US" dirty="0" err="1"/>
              <a:t>от</a:t>
            </a:r>
            <a:r>
              <a:rPr lang="en-US" altLang="en-US" dirty="0"/>
              <a:t> </a:t>
            </a:r>
            <a:r>
              <a:rPr lang="en-US" altLang="en-US" dirty="0" err="1"/>
              <a:t>пътя</a:t>
            </a:r>
            <a:r>
              <a:rPr lang="en-US" altLang="en-US" dirty="0"/>
              <a:t>, </a:t>
            </a:r>
            <a:r>
              <a:rPr lang="en-US" altLang="en-US" dirty="0" err="1"/>
              <a:t>за</a:t>
            </a:r>
            <a:r>
              <a:rPr lang="en-US" altLang="en-US" dirty="0"/>
              <a:t> </a:t>
            </a:r>
            <a:r>
              <a:rPr lang="en-US" altLang="en-US" dirty="0" err="1"/>
              <a:t>които</a:t>
            </a:r>
            <a:r>
              <a:rPr lang="en-US" altLang="en-US" dirty="0"/>
              <a:t> </a:t>
            </a:r>
            <a:r>
              <a:rPr lang="en-US" altLang="en-US" dirty="0" err="1"/>
              <a:t>се</a:t>
            </a:r>
            <a:r>
              <a:rPr lang="en-US" altLang="en-US" dirty="0"/>
              <a:t> </a:t>
            </a:r>
            <a:r>
              <a:rPr lang="en-US" altLang="en-US" dirty="0" err="1"/>
              <a:t>въвеждат</a:t>
            </a:r>
            <a:r>
              <a:rPr lang="en-US" altLang="en-US" dirty="0"/>
              <a:t> </a:t>
            </a:r>
            <a:r>
              <a:rPr lang="en-US" altLang="en-US" dirty="0" err="1"/>
              <a:t>предписанията</a:t>
            </a:r>
            <a:r>
              <a:rPr lang="en-US" altLang="en-US" dirty="0"/>
              <a:t>. </a:t>
            </a: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7D7F72B2-9909-2132-E5D8-1AD90B109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378" y="-28009"/>
            <a:ext cx="3089236" cy="30892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65" y="1219835"/>
            <a:ext cx="2015490" cy="176403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802005" y="3677285"/>
            <a:ext cx="198755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Д1 – Брой на пътните ленти и посоки за движение по тях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090" y="1209675"/>
            <a:ext cx="2072640" cy="181356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3449955" y="3668395"/>
            <a:ext cx="252539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Д2 – Допълнителна пътна лента за бавнодвижещи се пътни превозни средства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265" y="1247775"/>
            <a:ext cx="2028825" cy="177546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6257925" y="3660140"/>
            <a:ext cx="215265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Д3 – Указател за предварително престрояване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2410" y="1219835"/>
            <a:ext cx="2044700" cy="178943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9021445" y="3656330"/>
            <a:ext cx="240982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Д4 – Еднопосочно движение след знака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225" y="3750945"/>
            <a:ext cx="2272030" cy="19888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630" y="3751580"/>
            <a:ext cx="2272665" cy="19888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25" y="750570"/>
            <a:ext cx="2124710" cy="185928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909320" y="2828925"/>
            <a:ext cx="189801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Д5 – Автомагистрала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3735" y="750570"/>
            <a:ext cx="2120900" cy="185928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375025" y="2828925"/>
            <a:ext cx="198755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Д6 – Край на автомагистрала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2165" y="750570"/>
            <a:ext cx="2124710" cy="185928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5976620" y="2828925"/>
            <a:ext cx="204025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Д7 – Автомобилен път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4405" y="777875"/>
            <a:ext cx="2092960" cy="183197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8722360" y="2828925"/>
            <a:ext cx="220916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Д8 – Край на автомобилния път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170" y="3822700"/>
            <a:ext cx="2082165" cy="182245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798195" y="5887085"/>
            <a:ext cx="21202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Д9 – Тунел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3735" y="3822700"/>
            <a:ext cx="2120900" cy="1856105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3310890" y="5887085"/>
            <a:ext cx="211391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Д10 – Край на тунела</a:t>
            </a:r>
            <a:endParaRPr lang="en-US"/>
          </a:p>
        </p:txBody>
      </p:sp>
      <p:sp>
        <p:nvSpPr>
          <p:cNvPr id="15" name="Text Box 14"/>
          <p:cNvSpPr txBox="1"/>
          <p:nvPr/>
        </p:nvSpPr>
        <p:spPr>
          <a:xfrm>
            <a:off x="5875020" y="5333365"/>
            <a:ext cx="23698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Д11 – Начало на населено място и селищно образувание</a:t>
            </a:r>
            <a:endParaRPr lang="en-US"/>
          </a:p>
        </p:txBody>
      </p:sp>
      <p:sp>
        <p:nvSpPr>
          <p:cNvPr id="17" name="Text Box 16"/>
          <p:cNvSpPr txBox="1"/>
          <p:nvPr/>
        </p:nvSpPr>
        <p:spPr>
          <a:xfrm>
            <a:off x="8785225" y="5471795"/>
            <a:ext cx="262763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Д12 – Край на населеното място и селищното образувание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95" y="687070"/>
            <a:ext cx="2292985" cy="200660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29895" y="2843530"/>
            <a:ext cx="229425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Д13 – Начало на зоната на действие на изобразения пътен знак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190" y="687070"/>
            <a:ext cx="2292985" cy="200660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048000" y="2843530"/>
            <a:ext cx="220916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Д14 – Край на зоната на действие на изобразения пътен знак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700" y="445135"/>
            <a:ext cx="2088515" cy="182753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5734050" y="2198370"/>
            <a:ext cx="27539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Д15 – Начало на жилищна зона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5080" y="445135"/>
            <a:ext cx="2124710" cy="185928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8721090" y="2198370"/>
            <a:ext cx="293560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Пътен знак Д16 – Край на жилищна зона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15" y="4394835"/>
            <a:ext cx="2076450" cy="181737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429895" y="6180455"/>
            <a:ext cx="20758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 Пешеходна пътека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5905" y="4415790"/>
            <a:ext cx="2083435" cy="1823085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3274060" y="6208395"/>
            <a:ext cx="112395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 Болница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6360" y="4347845"/>
            <a:ext cx="2165985" cy="1895475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5734050" y="6238875"/>
            <a:ext cx="11125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Паркинг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9210" y="4479290"/>
            <a:ext cx="1812925" cy="1597025"/>
          </a:xfrm>
          <a:prstGeom prst="rect">
            <a:avLst/>
          </a:prstGeom>
        </p:spPr>
      </p:pic>
      <p:sp>
        <p:nvSpPr>
          <p:cNvPr id="17" name="Text Box 16"/>
          <p:cNvSpPr txBox="1"/>
          <p:nvPr/>
        </p:nvSpPr>
        <p:spPr>
          <a:xfrm>
            <a:off x="7660640" y="6212205"/>
            <a:ext cx="18865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 Платен паркинг</a:t>
            </a:r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98025" y="4358005"/>
            <a:ext cx="2192655" cy="1919605"/>
          </a:xfrm>
          <a:prstGeom prst="rect">
            <a:avLst/>
          </a:prstGeom>
        </p:spPr>
      </p:pic>
      <p:sp>
        <p:nvSpPr>
          <p:cNvPr id="19" name="Text Box 18"/>
          <p:cNvSpPr txBox="1"/>
          <p:nvPr/>
        </p:nvSpPr>
        <p:spPr>
          <a:xfrm>
            <a:off x="9051290" y="3248660"/>
            <a:ext cx="273939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/>
              <a:t>Място за паркиране на пътни превозни средства, обслужващи хора с увреждания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9,&quot;left&quot;:21.3,&quot;top&quot;:42.15,&quot;width&quot;:451.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9,&quot;left&quot;:21.3,&quot;top&quot;:42.15,&quot;width&quot;:451.8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9,&quot;left&quot;:21.3,&quot;top&quot;:42.15,&quot;width&quot;:451.8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9,&quot;left&quot;:21.3,&quot;top&quot;:42.15,&quot;width&quot;:451.8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796</Words>
  <Application>Microsoft Office PowerPoint</Application>
  <PresentationFormat>Широк екран</PresentationFormat>
  <Paragraphs>87</Paragraphs>
  <Slides>16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Пътни знаци със задължителни предписания, със специални предписания и даващи допълнителна информация </vt:lpstr>
      <vt:lpstr>Група "Г" - Пътни знаци със задължителни предписания</vt:lpstr>
      <vt:lpstr>Презентация на PowerPoint</vt:lpstr>
      <vt:lpstr>Презентация на PowerPoint</vt:lpstr>
      <vt:lpstr>Презентация на PowerPoint</vt:lpstr>
      <vt:lpstr>Група "Д" - Пътни знаци със специални предписания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Група "Е" - Пътни знаци, даващи допълнителна информация</vt:lpstr>
      <vt:lpstr>огйгйг</vt:lpstr>
      <vt:lpstr>Презентация на PowerPoint</vt:lpstr>
      <vt:lpstr>Презентация на PowerPoint</vt:lpstr>
      <vt:lpstr>Презентация на PowerPoint</vt:lpstr>
      <vt:lpstr>От коя група са тези знаци?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Пътни знаци със задължителни предписания, със специални предписания и даващи допълнителна информация.</dc:title>
  <dc:creator>User</dc:creator>
  <cp:lastModifiedBy>User</cp:lastModifiedBy>
  <cp:revision>73</cp:revision>
  <dcterms:created xsi:type="dcterms:W3CDTF">2025-11-07T07:12:00Z</dcterms:created>
  <dcterms:modified xsi:type="dcterms:W3CDTF">2025-11-13T10:00:09Z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00FD7309E2474E40933AE2B389B9E19D_11</vt:lpwstr>
  </property>
  <property fmtid="{D5CDD505-2E9C-101B-9397-08002B2CF9AE}" pid="3" name="KSOProductBuildVer">
    <vt:lpwstr>1033-12.2.0.22222</vt:lpwstr>
  </property>
</Properties>
</file>