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1"/>
  </p:notesMasterIdLst>
  <p:handoutMasterIdLst>
    <p:handoutMasterId r:id="rId22"/>
  </p:handoutMasterIdLst>
  <p:sldIdLst>
    <p:sldId id="272" r:id="rId2"/>
    <p:sldId id="280" r:id="rId3"/>
    <p:sldId id="273" r:id="rId4"/>
    <p:sldId id="281" r:id="rId5"/>
    <p:sldId id="274" r:id="rId6"/>
    <p:sldId id="300" r:id="rId7"/>
    <p:sldId id="282" r:id="rId8"/>
    <p:sldId id="284" r:id="rId9"/>
    <p:sldId id="275" r:id="rId10"/>
    <p:sldId id="286" r:id="rId11"/>
    <p:sldId id="285" r:id="rId12"/>
    <p:sldId id="287" r:id="rId13"/>
    <p:sldId id="289" r:id="rId14"/>
    <p:sldId id="290" r:id="rId15"/>
    <p:sldId id="291" r:id="rId16"/>
    <p:sldId id="301" r:id="rId17"/>
    <p:sldId id="302" r:id="rId18"/>
    <p:sldId id="297" r:id="rId19"/>
    <p:sldId id="29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8000"/>
    <a:srgbClr val="0000CC"/>
    <a:srgbClr val="33CC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16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404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 dirty="0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D45A1-58D3-4A73-8807-C40B1C840F32}" type="datetime1">
              <a:rPr lang="bg-BG" smtClean="0"/>
              <a:t>30.4.2025 г.</a:t>
            </a:fld>
            <a:endParaRPr lang="bg-BG" dirty="0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 dirty="0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B1436D-6C90-4C1C-B5CF-BA618D87A579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1164224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ен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bg-BG" noProof="0" dirty="0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7246B8B-1CDC-4C4B-ADFA-2B97587E2C3E}" type="datetime1">
              <a:rPr lang="bg-BG" noProof="0" smtClean="0"/>
              <a:t>30.4.2025 г.</a:t>
            </a:fld>
            <a:endParaRPr lang="bg-BG" noProof="0" dirty="0"/>
          </a:p>
        </p:txBody>
      </p:sp>
      <p:sp>
        <p:nvSpPr>
          <p:cNvPr id="4" name="Контейнер за изображение на слайд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bg-BG" noProof="0" dirty="0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bg-BG" noProof="0" dirty="0"/>
              <a:t>Щракнете, за да редактирате стилове на текст в образеца</a:t>
            </a:r>
          </a:p>
          <a:p>
            <a:pPr lvl="1" rtl="0"/>
            <a:r>
              <a:rPr lang="bg-BG" noProof="0" dirty="0"/>
              <a:t>Второ ниво</a:t>
            </a:r>
          </a:p>
          <a:p>
            <a:pPr lvl="2" rtl="0"/>
            <a:r>
              <a:rPr lang="bg-BG" noProof="0" dirty="0"/>
              <a:t>Трето ниво</a:t>
            </a:r>
          </a:p>
          <a:p>
            <a:pPr lvl="3" rtl="0"/>
            <a:r>
              <a:rPr lang="bg-BG" noProof="0" dirty="0"/>
              <a:t>Четвърто ниво</a:t>
            </a:r>
          </a:p>
          <a:p>
            <a:pPr lvl="4" rtl="0"/>
            <a:r>
              <a:rPr lang="bg-BG" noProof="0" dirty="0"/>
              <a:t>Пето ниво</a:t>
            </a:r>
          </a:p>
        </p:txBody>
      </p:sp>
      <p:sp>
        <p:nvSpPr>
          <p:cNvPr id="6" name="Контейнер за долен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bg-BG" noProof="0" dirty="0"/>
          </a:p>
        </p:txBody>
      </p:sp>
      <p:sp>
        <p:nvSpPr>
          <p:cNvPr id="7" name="Контейнер за номер на слайд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93B0CF2-7F87-4E02-A248-870047730F99}" type="slidenum">
              <a:rPr lang="bg-BG" noProof="0" smtClean="0"/>
              <a:t>‹#›</a:t>
            </a:fld>
            <a:endParaRPr lang="bg-BG" noProof="0" dirty="0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bg-BG" dirty="0"/>
          </a:p>
        </p:txBody>
      </p:sp>
      <p:sp>
        <p:nvSpPr>
          <p:cNvPr id="4" name="Контейнер за номер на слайд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93B0CF2-7F87-4E02-A248-870047730F99}" type="slidenum">
              <a:rPr lang="bg-BG" smtClean="0"/>
              <a:t>1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bg-BG" smtClean="0"/>
              <a:t>3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785545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bg-BG" smtClean="0"/>
              <a:t>5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9135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bg-BG" smtClean="0"/>
              <a:t>9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130070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8AC35A0-07F4-46A1-8287-96C4423177A4}" type="datetime1">
              <a:rPr lang="bg-BG" noProof="0" smtClean="0"/>
              <a:t>30.4.2025 г.</a:t>
            </a:fld>
            <a:endParaRPr lang="bg-BG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bg-BG" noProof="0"/>
              <a:t>Добавяне на долен колонтитул</a:t>
            </a:r>
            <a:endParaRPr lang="bg-BG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bg-BG" noProof="0" smtClean="0"/>
              <a:t>‹#›</a:t>
            </a:fld>
            <a:endParaRPr lang="bg-BG" noProof="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ав конектор 4">
            <a:extLst>
              <a:ext uri="{FF2B5EF4-FFF2-40B4-BE49-F238E27FC236}">
                <a16:creationId xmlns:a16="http://schemas.microsoft.com/office/drawing/2014/main" id="{2A54B35B-075C-41E7-9849-A656C6357714}"/>
              </a:ext>
            </a:extLst>
          </p:cNvPr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ав конектор 10">
            <a:extLst>
              <a:ext uri="{FF2B5EF4-FFF2-40B4-BE49-F238E27FC236}">
                <a16:creationId xmlns:a16="http://schemas.microsoft.com/office/drawing/2014/main" id="{23C52037-5DEC-4A17-9160-FA47DA8F9E77}"/>
              </a:ext>
            </a:extLst>
          </p:cNvPr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559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E809D4-A3C8-46DC-95AA-C93D85AB4BCF}" type="datetime1">
              <a:rPr lang="bg-BG" noProof="0" smtClean="0"/>
              <a:t>30.4.2025 г.</a:t>
            </a:fld>
            <a:endParaRPr lang="bg-BG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bg-BG" noProof="0"/>
              <a:t>Добавяне на долен колонтитул</a:t>
            </a:r>
            <a:endParaRPr lang="bg-BG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bg-BG" noProof="0" smtClean="0"/>
              <a:t>‹#›</a:t>
            </a:fld>
            <a:endParaRPr lang="bg-BG" noProof="0" dirty="0"/>
          </a:p>
        </p:txBody>
      </p:sp>
    </p:spTree>
    <p:extLst>
      <p:ext uri="{BB962C8B-B14F-4D97-AF65-F5344CB8AC3E}">
        <p14:creationId xmlns:p14="http://schemas.microsoft.com/office/powerpoint/2010/main" val="331488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2D8C817-D15C-4319-9CA4-4D23C71EBC0D}" type="datetime1">
              <a:rPr lang="bg-BG" noProof="0" smtClean="0"/>
              <a:t>30.4.2025 г.</a:t>
            </a:fld>
            <a:endParaRPr lang="bg-BG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bg-BG" noProof="0"/>
              <a:t>Добавяне на долен колонтитул</a:t>
            </a:r>
            <a:endParaRPr lang="bg-BG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bg-BG" noProof="0" smtClean="0"/>
              <a:t>‹#›</a:t>
            </a:fld>
            <a:endParaRPr lang="bg-BG" noProof="0" dirty="0"/>
          </a:p>
        </p:txBody>
      </p:sp>
    </p:spTree>
    <p:extLst>
      <p:ext uri="{BB962C8B-B14F-4D97-AF65-F5344CB8AC3E}">
        <p14:creationId xmlns:p14="http://schemas.microsoft.com/office/powerpoint/2010/main" val="399212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F2BCB88-B3AD-4E1B-99D3-2AE63CB249A3}" type="datetime1">
              <a:rPr lang="bg-BG" noProof="0" smtClean="0"/>
              <a:t>30.4.2025 г.</a:t>
            </a:fld>
            <a:endParaRPr lang="bg-BG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bg-BG" noProof="0"/>
              <a:t>Добавяне на долен колонтитул</a:t>
            </a:r>
            <a:endParaRPr lang="bg-BG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bg-BG" noProof="0" smtClean="0"/>
              <a:t>‹#›</a:t>
            </a:fld>
            <a:endParaRPr lang="bg-BG" noProof="0" dirty="0"/>
          </a:p>
        </p:txBody>
      </p:sp>
    </p:spTree>
    <p:extLst>
      <p:ext uri="{BB962C8B-B14F-4D97-AF65-F5344CB8AC3E}">
        <p14:creationId xmlns:p14="http://schemas.microsoft.com/office/powerpoint/2010/main" val="149172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разд.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B912C23-1E10-41A5-9D45-5A65F2520407}" type="datetime1">
              <a:rPr lang="bg-BG" noProof="0" smtClean="0"/>
              <a:t>30.4.2025 г.</a:t>
            </a:fld>
            <a:endParaRPr lang="bg-BG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bg-BG" noProof="0"/>
              <a:t>Добавяне на долен колонтитул</a:t>
            </a:r>
            <a:endParaRPr lang="bg-BG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bg-BG" noProof="0" smtClean="0"/>
              <a:pPr rtl="0"/>
              <a:t>‹#›</a:t>
            </a:fld>
            <a:endParaRPr lang="bg-BG" noProof="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33962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DFA5974-35F1-41FF-8073-FC1A7CF9B4FB}" type="datetime1">
              <a:rPr lang="bg-BG" noProof="0" smtClean="0"/>
              <a:t>30.4.2025 г.</a:t>
            </a:fld>
            <a:endParaRPr lang="bg-BG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bg-BG" noProof="0"/>
              <a:t>Добавяне на долен колонтитул</a:t>
            </a:r>
            <a:endParaRPr lang="bg-BG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bg-BG" noProof="0" smtClean="0"/>
              <a:t>‹#›</a:t>
            </a:fld>
            <a:endParaRPr lang="bg-BG" noProof="0" dirty="0"/>
          </a:p>
        </p:txBody>
      </p:sp>
    </p:spTree>
    <p:extLst>
      <p:ext uri="{BB962C8B-B14F-4D97-AF65-F5344CB8AC3E}">
        <p14:creationId xmlns:p14="http://schemas.microsoft.com/office/powerpoint/2010/main" val="10832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B1EF077-5453-45AB-AE3B-E13377A32DEF}" type="datetime1">
              <a:rPr lang="bg-BG" noProof="0" smtClean="0"/>
              <a:t>30.4.2025 г.</a:t>
            </a:fld>
            <a:endParaRPr lang="bg-BG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bg-BG" noProof="0"/>
              <a:t>Добавяне на долен колонтитул</a:t>
            </a:r>
            <a:endParaRPr lang="bg-BG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bg-BG" noProof="0" smtClean="0"/>
              <a:t>‹#›</a:t>
            </a:fld>
            <a:endParaRPr lang="bg-BG" noProof="0" dirty="0"/>
          </a:p>
        </p:txBody>
      </p:sp>
    </p:spTree>
    <p:extLst>
      <p:ext uri="{BB962C8B-B14F-4D97-AF65-F5344CB8AC3E}">
        <p14:creationId xmlns:p14="http://schemas.microsoft.com/office/powerpoint/2010/main" val="395123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40B2350-2274-42D6-A627-99A348B4A522}" type="datetime1">
              <a:rPr lang="bg-BG" noProof="0" smtClean="0"/>
              <a:t>30.4.2025 г.</a:t>
            </a:fld>
            <a:endParaRPr lang="bg-BG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bg-BG" noProof="0"/>
              <a:t>Добавяне на долен колонтитул</a:t>
            </a:r>
            <a:endParaRPr lang="bg-BG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bg-BG" noProof="0" smtClean="0"/>
              <a:t>‹#›</a:t>
            </a:fld>
            <a:endParaRPr lang="bg-BG" noProof="0" dirty="0"/>
          </a:p>
        </p:txBody>
      </p:sp>
    </p:spTree>
    <p:extLst>
      <p:ext uri="{BB962C8B-B14F-4D97-AF65-F5344CB8AC3E}">
        <p14:creationId xmlns:p14="http://schemas.microsoft.com/office/powerpoint/2010/main" val="408794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B912C23-1E10-41A5-9D45-5A65F2520407}" type="datetime1">
              <a:rPr lang="bg-BG" noProof="0" smtClean="0"/>
              <a:t>30.4.2025 г.</a:t>
            </a:fld>
            <a:endParaRPr lang="bg-BG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r>
              <a:rPr lang="bg-BG" noProof="0"/>
              <a:t>Добавяне на долен колонтитул</a:t>
            </a:r>
            <a:endParaRPr lang="bg-BG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bg-BG" noProof="0" smtClean="0"/>
              <a:pPr rtl="0"/>
              <a:t>‹#›</a:t>
            </a:fld>
            <a:endParaRPr lang="bg-BG" noProof="0" dirty="0"/>
          </a:p>
        </p:txBody>
      </p:sp>
    </p:spTree>
    <p:extLst>
      <p:ext uri="{BB962C8B-B14F-4D97-AF65-F5344CB8AC3E}">
        <p14:creationId xmlns:p14="http://schemas.microsoft.com/office/powerpoint/2010/main" val="423215749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pPr rtl="0"/>
            <a:fld id="{E491750B-E0D0-49DC-83D7-B1D2C7520C25}" type="datetime1">
              <a:rPr lang="bg-BG" noProof="0" smtClean="0"/>
              <a:t>30.4.2025 г.</a:t>
            </a:fld>
            <a:endParaRPr lang="bg-BG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bg-BG" noProof="0"/>
              <a:t>Добавяне на долен колонтитул</a:t>
            </a:r>
            <a:endParaRPr lang="bg-BG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01CF334-2D5C-4859-84A6-CA7E6E43FAEB}" type="slidenum">
              <a:rPr lang="bg-BG" noProof="0" smtClean="0"/>
              <a:t>‹#›</a:t>
            </a:fld>
            <a:endParaRPr lang="bg-BG" noProof="0" dirty="0"/>
          </a:p>
        </p:txBody>
      </p:sp>
    </p:spTree>
    <p:extLst>
      <p:ext uri="{BB962C8B-B14F-4D97-AF65-F5344CB8AC3E}">
        <p14:creationId xmlns:p14="http://schemas.microsoft.com/office/powerpoint/2010/main" val="321183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6FFFB66-DB17-4B25-A8BC-E537C485241D}" type="datetime1">
              <a:rPr lang="bg-BG" noProof="0" smtClean="0"/>
              <a:t>30.4.2025 г.</a:t>
            </a:fld>
            <a:endParaRPr lang="bg-BG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bg-BG" noProof="0"/>
              <a:t>Добавяне на долен колонтитул</a:t>
            </a:r>
            <a:endParaRPr lang="bg-BG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bg-BG" noProof="0" smtClean="0"/>
              <a:t>‹#›</a:t>
            </a:fld>
            <a:endParaRPr lang="bg-BG" noProof="0" dirty="0"/>
          </a:p>
        </p:txBody>
      </p:sp>
    </p:spTree>
    <p:extLst>
      <p:ext uri="{BB962C8B-B14F-4D97-AF65-F5344CB8AC3E}">
        <p14:creationId xmlns:p14="http://schemas.microsoft.com/office/powerpoint/2010/main" val="3853724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rtl="0"/>
            <a:fld id="{5B912C23-1E10-41A5-9D45-5A65F2520407}" type="datetime1">
              <a:rPr lang="bg-BG" noProof="0" smtClean="0"/>
              <a:t>30.4.2025 г.</a:t>
            </a:fld>
            <a:endParaRPr lang="bg-BG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bg-BG" noProof="0" dirty="0"/>
              <a:t>Добавяне на долен </a:t>
            </a:r>
            <a:r>
              <a:rPr lang="bg-BG" noProof="0" dirty="0" err="1"/>
              <a:t>колонтитул</a:t>
            </a:r>
            <a:endParaRPr lang="bg-BG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rtl="0"/>
            <a:fld id="{401CF334-2D5C-4859-84A6-CA7E6E43FAEB}" type="slidenum">
              <a:rPr lang="bg-BG" noProof="0" smtClean="0"/>
              <a:pPr rtl="0"/>
              <a:t>‹#›</a:t>
            </a:fld>
            <a:endParaRPr lang="bg-BG" noProof="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129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ctrTitle"/>
          </p:nvPr>
        </p:nvSpPr>
        <p:spPr>
          <a:xfrm>
            <a:off x="462110" y="1541342"/>
            <a:ext cx="10717948" cy="2151530"/>
          </a:xfrm>
        </p:spPr>
        <p:txBody>
          <a:bodyPr rtlCol="0" anchor="ctr">
            <a:normAutofit/>
          </a:bodyPr>
          <a:lstStyle/>
          <a:p>
            <a:pPr algn="ctr" rtl="0">
              <a:lnSpc>
                <a:spcPct val="150000"/>
              </a:lnSpc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НАЦИОНАЛНА ПРОГРАМА „ИНОВАЦИИ В ДЕЙСТВИЕ“ </a:t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Град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Хисаря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23.04.2025г. – 25.04.2025 г.</a:t>
            </a:r>
            <a:endParaRPr lang="bg-BG" sz="2800" b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A7A0552F-0F75-9CAA-6610-3B851B7BA08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340" y="143535"/>
            <a:ext cx="1450390" cy="1366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715FE9DF-B5A7-BF12-B140-4EDF00A46CA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4213" y="143535"/>
            <a:ext cx="1456643" cy="1286672"/>
          </a:xfrm>
          <a:prstGeom prst="rect">
            <a:avLst/>
          </a:prstGeom>
          <a:noFill/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FA0F49E1-FDE0-2CA4-02F7-94C3787A87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895" y="24486"/>
            <a:ext cx="2078378" cy="1649506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6D761BAC-4537-4675-AE69-7789A055BD9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1" b="23472"/>
          <a:stretch/>
        </p:blipFill>
        <p:spPr>
          <a:xfrm>
            <a:off x="2571444" y="3723995"/>
            <a:ext cx="7049111" cy="254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 поле 4">
            <a:extLst>
              <a:ext uri="{FF2B5EF4-FFF2-40B4-BE49-F238E27FC236}">
                <a16:creationId xmlns:a16="http://schemas.microsoft.com/office/drawing/2014/main" id="{5B2A12BB-9980-526D-244F-6FB436F40335}"/>
              </a:ext>
            </a:extLst>
          </p:cNvPr>
          <p:cNvSpPr txBox="1"/>
          <p:nvPr/>
        </p:nvSpPr>
        <p:spPr>
          <a:xfrm>
            <a:off x="107576" y="575637"/>
            <a:ext cx="11818954" cy="1077218"/>
          </a:xfrm>
          <a:prstGeom prst="rect">
            <a:avLst/>
          </a:prstGeom>
          <a:solidFill>
            <a:srgbClr val="FFFFD1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bg-BG" sz="3200" dirty="0"/>
              <a:t>Нашите ученички Моника и Сияна участваха с голям интерес в урока, свързан с приказката КОЙТО НЕ РАБОТИ, НЕ ТРЯБВА ДА ЯДЕ</a:t>
            </a:r>
          </a:p>
        </p:txBody>
      </p:sp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6B24AFED-C316-4913-9940-2341E54032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7" t="21830"/>
          <a:stretch/>
        </p:blipFill>
        <p:spPr>
          <a:xfrm>
            <a:off x="107576" y="1892141"/>
            <a:ext cx="4320989" cy="4074797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95B59FF7-93D6-4A4A-9ED1-E2EEE7326E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67"/>
          <a:stretch/>
        </p:blipFill>
        <p:spPr>
          <a:xfrm>
            <a:off x="4711714" y="1780933"/>
            <a:ext cx="2768572" cy="4395749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B221966A-9F43-43C7-B5DF-3C415C14E9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659" y="1780933"/>
            <a:ext cx="4096871" cy="409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5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ово поле 5">
            <a:extLst>
              <a:ext uri="{FF2B5EF4-FFF2-40B4-BE49-F238E27FC236}">
                <a16:creationId xmlns:a16="http://schemas.microsoft.com/office/drawing/2014/main" id="{00736DF1-B4B3-44C5-88AE-B9F0649F92B9}"/>
              </a:ext>
            </a:extLst>
          </p:cNvPr>
          <p:cNvSpPr txBox="1"/>
          <p:nvPr/>
        </p:nvSpPr>
        <p:spPr>
          <a:xfrm>
            <a:off x="493424" y="141619"/>
            <a:ext cx="10911192" cy="769441"/>
          </a:xfrm>
          <a:prstGeom prst="rect">
            <a:avLst/>
          </a:prstGeom>
          <a:solidFill>
            <a:srgbClr val="FFFFD1"/>
          </a:solidFill>
        </p:spPr>
        <p:txBody>
          <a:bodyPr wrap="none" rtlCol="0">
            <a:spAutoFit/>
          </a:bodyPr>
          <a:lstStyle/>
          <a:p>
            <a:r>
              <a:rPr lang="bg-BG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междучасията …. създадохме приятелства</a:t>
            </a:r>
          </a:p>
        </p:txBody>
      </p:sp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64525D04-CF87-4817-B188-AA79B6222C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7" r="14853"/>
          <a:stretch/>
        </p:blipFill>
        <p:spPr>
          <a:xfrm>
            <a:off x="4026984" y="1194706"/>
            <a:ext cx="4785341" cy="2851909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CCF438CF-93BE-4C4D-9A14-13CDB39622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09921"/>
            <a:ext cx="4026984" cy="3020238"/>
          </a:xfrm>
          <a:prstGeom prst="rect">
            <a:avLst/>
          </a:prstGeom>
        </p:spPr>
      </p:pic>
      <p:sp>
        <p:nvSpPr>
          <p:cNvPr id="13" name="Текстово поле 12">
            <a:extLst>
              <a:ext uri="{FF2B5EF4-FFF2-40B4-BE49-F238E27FC236}">
                <a16:creationId xmlns:a16="http://schemas.microsoft.com/office/drawing/2014/main" id="{00129D03-9DB7-4531-BBF5-0CF94A49D1DC}"/>
              </a:ext>
            </a:extLst>
          </p:cNvPr>
          <p:cNvSpPr txBox="1"/>
          <p:nvPr/>
        </p:nvSpPr>
        <p:spPr>
          <a:xfrm>
            <a:off x="18758" y="5893947"/>
            <a:ext cx="12085040" cy="400110"/>
          </a:xfrm>
          <a:prstGeom prst="rect">
            <a:avLst/>
          </a:prstGeom>
          <a:noFill/>
          <a:ln w="28575">
            <a:solidFill>
              <a:schemeClr val="tx2">
                <a:lumMod val="50000"/>
              </a:schemeClr>
            </a:solidFill>
            <a:prstDash val="lgDash"/>
          </a:ln>
        </p:spPr>
        <p:txBody>
          <a:bodyPr wrap="none" rtlCol="0">
            <a:spAutoFit/>
          </a:bodyPr>
          <a:lstStyle/>
          <a:p>
            <a:r>
              <a:rPr lang="bg-BG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Моника и Сияна подариха на второкласниците брошури на нашето училище, а те с интерес се зачетоха в тях</a:t>
            </a:r>
          </a:p>
        </p:txBody>
      </p:sp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FA44F5BA-50B3-4430-B095-C02F841C3EF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70"/>
          <a:stretch/>
        </p:blipFill>
        <p:spPr>
          <a:xfrm>
            <a:off x="8826032" y="1024168"/>
            <a:ext cx="3277766" cy="4854319"/>
          </a:xfrm>
          <a:prstGeom prst="rect">
            <a:avLst/>
          </a:prstGeom>
        </p:spPr>
      </p:pic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51BDD9B5-3418-4E2D-A331-28236D9303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165" y="4256731"/>
            <a:ext cx="3293702" cy="140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40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57F21EA-08B7-A2F2-584F-D3AD48520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10" y="10723"/>
            <a:ext cx="10972800" cy="1200329"/>
          </a:xfrm>
          <a:custGeom>
            <a:avLst/>
            <a:gdLst>
              <a:gd name="connsiteX0" fmla="*/ 0 w 10972800"/>
              <a:gd name="connsiteY0" fmla="*/ 0 h 1200329"/>
              <a:gd name="connsiteX1" fmla="*/ 466344 w 10972800"/>
              <a:gd name="connsiteY1" fmla="*/ 0 h 1200329"/>
              <a:gd name="connsiteX2" fmla="*/ 1042416 w 10972800"/>
              <a:gd name="connsiteY2" fmla="*/ 0 h 1200329"/>
              <a:gd name="connsiteX3" fmla="*/ 1947672 w 10972800"/>
              <a:gd name="connsiteY3" fmla="*/ 0 h 1200329"/>
              <a:gd name="connsiteX4" fmla="*/ 2523744 w 10972800"/>
              <a:gd name="connsiteY4" fmla="*/ 0 h 1200329"/>
              <a:gd name="connsiteX5" fmla="*/ 2990088 w 10972800"/>
              <a:gd name="connsiteY5" fmla="*/ 0 h 1200329"/>
              <a:gd name="connsiteX6" fmla="*/ 3895344 w 10972800"/>
              <a:gd name="connsiteY6" fmla="*/ 0 h 1200329"/>
              <a:gd name="connsiteX7" fmla="*/ 4361688 w 10972800"/>
              <a:gd name="connsiteY7" fmla="*/ 0 h 1200329"/>
              <a:gd name="connsiteX8" fmla="*/ 5266944 w 10972800"/>
              <a:gd name="connsiteY8" fmla="*/ 0 h 1200329"/>
              <a:gd name="connsiteX9" fmla="*/ 6062472 w 10972800"/>
              <a:gd name="connsiteY9" fmla="*/ 0 h 1200329"/>
              <a:gd name="connsiteX10" fmla="*/ 6638544 w 10972800"/>
              <a:gd name="connsiteY10" fmla="*/ 0 h 1200329"/>
              <a:gd name="connsiteX11" fmla="*/ 7324344 w 10972800"/>
              <a:gd name="connsiteY11" fmla="*/ 0 h 1200329"/>
              <a:gd name="connsiteX12" fmla="*/ 7900416 w 10972800"/>
              <a:gd name="connsiteY12" fmla="*/ 0 h 1200329"/>
              <a:gd name="connsiteX13" fmla="*/ 8805672 w 10972800"/>
              <a:gd name="connsiteY13" fmla="*/ 0 h 1200329"/>
              <a:gd name="connsiteX14" fmla="*/ 9601200 w 10972800"/>
              <a:gd name="connsiteY14" fmla="*/ 0 h 1200329"/>
              <a:gd name="connsiteX15" fmla="*/ 10972800 w 10972800"/>
              <a:gd name="connsiteY15" fmla="*/ 0 h 1200329"/>
              <a:gd name="connsiteX16" fmla="*/ 10972800 w 10972800"/>
              <a:gd name="connsiteY16" fmla="*/ 600165 h 1200329"/>
              <a:gd name="connsiteX17" fmla="*/ 10972800 w 10972800"/>
              <a:gd name="connsiteY17" fmla="*/ 1200329 h 1200329"/>
              <a:gd name="connsiteX18" fmla="*/ 10067544 w 10972800"/>
              <a:gd name="connsiteY18" fmla="*/ 1200329 h 1200329"/>
              <a:gd name="connsiteX19" fmla="*/ 9601200 w 10972800"/>
              <a:gd name="connsiteY19" fmla="*/ 1200329 h 1200329"/>
              <a:gd name="connsiteX20" fmla="*/ 9134856 w 10972800"/>
              <a:gd name="connsiteY20" fmla="*/ 1200329 h 1200329"/>
              <a:gd name="connsiteX21" fmla="*/ 8668512 w 10972800"/>
              <a:gd name="connsiteY21" fmla="*/ 1200329 h 1200329"/>
              <a:gd name="connsiteX22" fmla="*/ 8202168 w 10972800"/>
              <a:gd name="connsiteY22" fmla="*/ 1200329 h 1200329"/>
              <a:gd name="connsiteX23" fmla="*/ 7626096 w 10972800"/>
              <a:gd name="connsiteY23" fmla="*/ 1200329 h 1200329"/>
              <a:gd name="connsiteX24" fmla="*/ 7269480 w 10972800"/>
              <a:gd name="connsiteY24" fmla="*/ 1200329 h 1200329"/>
              <a:gd name="connsiteX25" fmla="*/ 6364224 w 10972800"/>
              <a:gd name="connsiteY25" fmla="*/ 1200329 h 1200329"/>
              <a:gd name="connsiteX26" fmla="*/ 5458968 w 10972800"/>
              <a:gd name="connsiteY26" fmla="*/ 1200329 h 1200329"/>
              <a:gd name="connsiteX27" fmla="*/ 5102352 w 10972800"/>
              <a:gd name="connsiteY27" fmla="*/ 1200329 h 1200329"/>
              <a:gd name="connsiteX28" fmla="*/ 4745736 w 10972800"/>
              <a:gd name="connsiteY28" fmla="*/ 1200329 h 1200329"/>
              <a:gd name="connsiteX29" fmla="*/ 4059936 w 10972800"/>
              <a:gd name="connsiteY29" fmla="*/ 1200329 h 1200329"/>
              <a:gd name="connsiteX30" fmla="*/ 3374136 w 10972800"/>
              <a:gd name="connsiteY30" fmla="*/ 1200329 h 1200329"/>
              <a:gd name="connsiteX31" fmla="*/ 3017520 w 10972800"/>
              <a:gd name="connsiteY31" fmla="*/ 1200329 h 1200329"/>
              <a:gd name="connsiteX32" fmla="*/ 2660904 w 10972800"/>
              <a:gd name="connsiteY32" fmla="*/ 1200329 h 1200329"/>
              <a:gd name="connsiteX33" fmla="*/ 1975104 w 10972800"/>
              <a:gd name="connsiteY33" fmla="*/ 1200329 h 1200329"/>
              <a:gd name="connsiteX34" fmla="*/ 1289304 w 10972800"/>
              <a:gd name="connsiteY34" fmla="*/ 1200329 h 1200329"/>
              <a:gd name="connsiteX35" fmla="*/ 713232 w 10972800"/>
              <a:gd name="connsiteY35" fmla="*/ 1200329 h 1200329"/>
              <a:gd name="connsiteX36" fmla="*/ 0 w 10972800"/>
              <a:gd name="connsiteY36" fmla="*/ 1200329 h 1200329"/>
              <a:gd name="connsiteX37" fmla="*/ 0 w 10972800"/>
              <a:gd name="connsiteY37" fmla="*/ 624171 h 1200329"/>
              <a:gd name="connsiteX38" fmla="*/ 0 w 10972800"/>
              <a:gd name="connsiteY38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972800" h="1200329" fill="none" extrusionOk="0">
                <a:moveTo>
                  <a:pt x="0" y="0"/>
                </a:moveTo>
                <a:cubicBezTo>
                  <a:pt x="160766" y="7411"/>
                  <a:pt x="284954" y="9301"/>
                  <a:pt x="466344" y="0"/>
                </a:cubicBezTo>
                <a:cubicBezTo>
                  <a:pt x="647734" y="-9301"/>
                  <a:pt x="887122" y="-17367"/>
                  <a:pt x="1042416" y="0"/>
                </a:cubicBezTo>
                <a:cubicBezTo>
                  <a:pt x="1197710" y="17367"/>
                  <a:pt x="1566961" y="6384"/>
                  <a:pt x="1947672" y="0"/>
                </a:cubicBezTo>
                <a:cubicBezTo>
                  <a:pt x="2328383" y="-6384"/>
                  <a:pt x="2362325" y="23142"/>
                  <a:pt x="2523744" y="0"/>
                </a:cubicBezTo>
                <a:cubicBezTo>
                  <a:pt x="2685163" y="-23142"/>
                  <a:pt x="2861911" y="6541"/>
                  <a:pt x="2990088" y="0"/>
                </a:cubicBezTo>
                <a:cubicBezTo>
                  <a:pt x="3118265" y="-6541"/>
                  <a:pt x="3696128" y="-35198"/>
                  <a:pt x="3895344" y="0"/>
                </a:cubicBezTo>
                <a:cubicBezTo>
                  <a:pt x="4094560" y="35198"/>
                  <a:pt x="4260690" y="-6568"/>
                  <a:pt x="4361688" y="0"/>
                </a:cubicBezTo>
                <a:cubicBezTo>
                  <a:pt x="4462686" y="6568"/>
                  <a:pt x="4968109" y="10858"/>
                  <a:pt x="5266944" y="0"/>
                </a:cubicBezTo>
                <a:cubicBezTo>
                  <a:pt x="5565779" y="-10858"/>
                  <a:pt x="5793842" y="34170"/>
                  <a:pt x="6062472" y="0"/>
                </a:cubicBezTo>
                <a:cubicBezTo>
                  <a:pt x="6331102" y="-34170"/>
                  <a:pt x="6497424" y="-14863"/>
                  <a:pt x="6638544" y="0"/>
                </a:cubicBezTo>
                <a:cubicBezTo>
                  <a:pt x="6779664" y="14863"/>
                  <a:pt x="7017230" y="-9833"/>
                  <a:pt x="7324344" y="0"/>
                </a:cubicBezTo>
                <a:cubicBezTo>
                  <a:pt x="7631458" y="9833"/>
                  <a:pt x="7644489" y="-12763"/>
                  <a:pt x="7900416" y="0"/>
                </a:cubicBezTo>
                <a:cubicBezTo>
                  <a:pt x="8156343" y="12763"/>
                  <a:pt x="8430595" y="-30888"/>
                  <a:pt x="8805672" y="0"/>
                </a:cubicBezTo>
                <a:cubicBezTo>
                  <a:pt x="9180749" y="30888"/>
                  <a:pt x="9211428" y="-18003"/>
                  <a:pt x="9601200" y="0"/>
                </a:cubicBezTo>
                <a:cubicBezTo>
                  <a:pt x="9990972" y="18003"/>
                  <a:pt x="10380598" y="-50087"/>
                  <a:pt x="10972800" y="0"/>
                </a:cubicBezTo>
                <a:cubicBezTo>
                  <a:pt x="10950644" y="211736"/>
                  <a:pt x="10976099" y="427428"/>
                  <a:pt x="10972800" y="600165"/>
                </a:cubicBezTo>
                <a:cubicBezTo>
                  <a:pt x="10969501" y="772903"/>
                  <a:pt x="10966893" y="901705"/>
                  <a:pt x="10972800" y="1200329"/>
                </a:cubicBezTo>
                <a:cubicBezTo>
                  <a:pt x="10678665" y="1228999"/>
                  <a:pt x="10360588" y="1203867"/>
                  <a:pt x="10067544" y="1200329"/>
                </a:cubicBezTo>
                <a:cubicBezTo>
                  <a:pt x="9774500" y="1196791"/>
                  <a:pt x="9769735" y="1208168"/>
                  <a:pt x="9601200" y="1200329"/>
                </a:cubicBezTo>
                <a:cubicBezTo>
                  <a:pt x="9432665" y="1192490"/>
                  <a:pt x="9350813" y="1181333"/>
                  <a:pt x="9134856" y="1200329"/>
                </a:cubicBezTo>
                <a:cubicBezTo>
                  <a:pt x="8918899" y="1219325"/>
                  <a:pt x="8867670" y="1221974"/>
                  <a:pt x="8668512" y="1200329"/>
                </a:cubicBezTo>
                <a:cubicBezTo>
                  <a:pt x="8469354" y="1178684"/>
                  <a:pt x="8360931" y="1212941"/>
                  <a:pt x="8202168" y="1200329"/>
                </a:cubicBezTo>
                <a:cubicBezTo>
                  <a:pt x="8043405" y="1187717"/>
                  <a:pt x="7835532" y="1186474"/>
                  <a:pt x="7626096" y="1200329"/>
                </a:cubicBezTo>
                <a:cubicBezTo>
                  <a:pt x="7416660" y="1214184"/>
                  <a:pt x="7406985" y="1192683"/>
                  <a:pt x="7269480" y="1200329"/>
                </a:cubicBezTo>
                <a:cubicBezTo>
                  <a:pt x="7131975" y="1207975"/>
                  <a:pt x="6659533" y="1167717"/>
                  <a:pt x="6364224" y="1200329"/>
                </a:cubicBezTo>
                <a:cubicBezTo>
                  <a:pt x="6068915" y="1232941"/>
                  <a:pt x="5802716" y="1242801"/>
                  <a:pt x="5458968" y="1200329"/>
                </a:cubicBezTo>
                <a:cubicBezTo>
                  <a:pt x="5115220" y="1157857"/>
                  <a:pt x="5206046" y="1213470"/>
                  <a:pt x="5102352" y="1200329"/>
                </a:cubicBezTo>
                <a:cubicBezTo>
                  <a:pt x="4998658" y="1187188"/>
                  <a:pt x="4895057" y="1211638"/>
                  <a:pt x="4745736" y="1200329"/>
                </a:cubicBezTo>
                <a:cubicBezTo>
                  <a:pt x="4596415" y="1189020"/>
                  <a:pt x="4320730" y="1205073"/>
                  <a:pt x="4059936" y="1200329"/>
                </a:cubicBezTo>
                <a:cubicBezTo>
                  <a:pt x="3799142" y="1195585"/>
                  <a:pt x="3715422" y="1196382"/>
                  <a:pt x="3374136" y="1200329"/>
                </a:cubicBezTo>
                <a:cubicBezTo>
                  <a:pt x="3032850" y="1204276"/>
                  <a:pt x="3186714" y="1191590"/>
                  <a:pt x="3017520" y="1200329"/>
                </a:cubicBezTo>
                <a:cubicBezTo>
                  <a:pt x="2848326" y="1209068"/>
                  <a:pt x="2800711" y="1207623"/>
                  <a:pt x="2660904" y="1200329"/>
                </a:cubicBezTo>
                <a:cubicBezTo>
                  <a:pt x="2521097" y="1193035"/>
                  <a:pt x="2112656" y="1188574"/>
                  <a:pt x="1975104" y="1200329"/>
                </a:cubicBezTo>
                <a:cubicBezTo>
                  <a:pt x="1837552" y="1212084"/>
                  <a:pt x="1536074" y="1230903"/>
                  <a:pt x="1289304" y="1200329"/>
                </a:cubicBezTo>
                <a:cubicBezTo>
                  <a:pt x="1042534" y="1169755"/>
                  <a:pt x="1000384" y="1207270"/>
                  <a:pt x="713232" y="1200329"/>
                </a:cubicBezTo>
                <a:cubicBezTo>
                  <a:pt x="426080" y="1193388"/>
                  <a:pt x="155201" y="1194033"/>
                  <a:pt x="0" y="1200329"/>
                </a:cubicBezTo>
                <a:cubicBezTo>
                  <a:pt x="-19617" y="1040466"/>
                  <a:pt x="-5772" y="856240"/>
                  <a:pt x="0" y="624171"/>
                </a:cubicBezTo>
                <a:cubicBezTo>
                  <a:pt x="5772" y="392102"/>
                  <a:pt x="-7974" y="303607"/>
                  <a:pt x="0" y="0"/>
                </a:cubicBezTo>
                <a:close/>
              </a:path>
              <a:path w="10972800" h="1200329" stroke="0" extrusionOk="0">
                <a:moveTo>
                  <a:pt x="0" y="0"/>
                </a:moveTo>
                <a:cubicBezTo>
                  <a:pt x="303821" y="-13888"/>
                  <a:pt x="428505" y="19460"/>
                  <a:pt x="795528" y="0"/>
                </a:cubicBezTo>
                <a:cubicBezTo>
                  <a:pt x="1162551" y="-19460"/>
                  <a:pt x="1235227" y="-23212"/>
                  <a:pt x="1591056" y="0"/>
                </a:cubicBezTo>
                <a:cubicBezTo>
                  <a:pt x="1946885" y="23212"/>
                  <a:pt x="2033037" y="-25222"/>
                  <a:pt x="2167128" y="0"/>
                </a:cubicBezTo>
                <a:cubicBezTo>
                  <a:pt x="2301219" y="25222"/>
                  <a:pt x="2521362" y="13283"/>
                  <a:pt x="2633472" y="0"/>
                </a:cubicBezTo>
                <a:cubicBezTo>
                  <a:pt x="2745582" y="-13283"/>
                  <a:pt x="3132001" y="-21674"/>
                  <a:pt x="3429000" y="0"/>
                </a:cubicBezTo>
                <a:cubicBezTo>
                  <a:pt x="3725999" y="21674"/>
                  <a:pt x="3720861" y="-6758"/>
                  <a:pt x="4005072" y="0"/>
                </a:cubicBezTo>
                <a:cubicBezTo>
                  <a:pt x="4289283" y="6758"/>
                  <a:pt x="4426805" y="10564"/>
                  <a:pt x="4581144" y="0"/>
                </a:cubicBezTo>
                <a:cubicBezTo>
                  <a:pt x="4735483" y="-10564"/>
                  <a:pt x="5060439" y="-19633"/>
                  <a:pt x="5376672" y="0"/>
                </a:cubicBezTo>
                <a:cubicBezTo>
                  <a:pt x="5692905" y="19633"/>
                  <a:pt x="5896261" y="4657"/>
                  <a:pt x="6062472" y="0"/>
                </a:cubicBezTo>
                <a:cubicBezTo>
                  <a:pt x="6228683" y="-4657"/>
                  <a:pt x="6371603" y="-15158"/>
                  <a:pt x="6638544" y="0"/>
                </a:cubicBezTo>
                <a:cubicBezTo>
                  <a:pt x="6905485" y="15158"/>
                  <a:pt x="7219054" y="14365"/>
                  <a:pt x="7434072" y="0"/>
                </a:cubicBezTo>
                <a:cubicBezTo>
                  <a:pt x="7649090" y="-14365"/>
                  <a:pt x="7925352" y="30023"/>
                  <a:pt x="8229600" y="0"/>
                </a:cubicBezTo>
                <a:cubicBezTo>
                  <a:pt x="8533848" y="-30023"/>
                  <a:pt x="8478479" y="-12340"/>
                  <a:pt x="8695944" y="0"/>
                </a:cubicBezTo>
                <a:cubicBezTo>
                  <a:pt x="8913409" y="12340"/>
                  <a:pt x="9012366" y="16309"/>
                  <a:pt x="9162288" y="0"/>
                </a:cubicBezTo>
                <a:cubicBezTo>
                  <a:pt x="9312210" y="-16309"/>
                  <a:pt x="9404233" y="15945"/>
                  <a:pt x="9628632" y="0"/>
                </a:cubicBezTo>
                <a:cubicBezTo>
                  <a:pt x="9853031" y="-15945"/>
                  <a:pt x="10134096" y="29936"/>
                  <a:pt x="10314432" y="0"/>
                </a:cubicBezTo>
                <a:cubicBezTo>
                  <a:pt x="10494768" y="-29936"/>
                  <a:pt x="10758971" y="-15635"/>
                  <a:pt x="10972800" y="0"/>
                </a:cubicBezTo>
                <a:cubicBezTo>
                  <a:pt x="10981941" y="222519"/>
                  <a:pt x="10985971" y="441531"/>
                  <a:pt x="10972800" y="564155"/>
                </a:cubicBezTo>
                <a:cubicBezTo>
                  <a:pt x="10959629" y="686779"/>
                  <a:pt x="10964220" y="1062976"/>
                  <a:pt x="10972800" y="1200329"/>
                </a:cubicBezTo>
                <a:cubicBezTo>
                  <a:pt x="10685675" y="1201984"/>
                  <a:pt x="10574402" y="1180730"/>
                  <a:pt x="10396728" y="1200329"/>
                </a:cubicBezTo>
                <a:cubicBezTo>
                  <a:pt x="10219054" y="1219928"/>
                  <a:pt x="9913692" y="1161653"/>
                  <a:pt x="9601200" y="1200329"/>
                </a:cubicBezTo>
                <a:cubicBezTo>
                  <a:pt x="9288708" y="1239005"/>
                  <a:pt x="9261050" y="1183985"/>
                  <a:pt x="9025128" y="1200329"/>
                </a:cubicBezTo>
                <a:cubicBezTo>
                  <a:pt x="8789206" y="1216673"/>
                  <a:pt x="8744843" y="1209453"/>
                  <a:pt x="8668512" y="1200329"/>
                </a:cubicBezTo>
                <a:cubicBezTo>
                  <a:pt x="8592181" y="1191205"/>
                  <a:pt x="7955118" y="1159262"/>
                  <a:pt x="7763256" y="1200329"/>
                </a:cubicBezTo>
                <a:cubicBezTo>
                  <a:pt x="7571394" y="1241396"/>
                  <a:pt x="7208915" y="1199757"/>
                  <a:pt x="6967728" y="1200329"/>
                </a:cubicBezTo>
                <a:cubicBezTo>
                  <a:pt x="6726541" y="1200901"/>
                  <a:pt x="6454429" y="1200730"/>
                  <a:pt x="6172200" y="1200329"/>
                </a:cubicBezTo>
                <a:cubicBezTo>
                  <a:pt x="5889971" y="1199928"/>
                  <a:pt x="5964417" y="1199138"/>
                  <a:pt x="5815584" y="1200329"/>
                </a:cubicBezTo>
                <a:cubicBezTo>
                  <a:pt x="5666751" y="1201520"/>
                  <a:pt x="5345186" y="1181464"/>
                  <a:pt x="5020056" y="1200329"/>
                </a:cubicBezTo>
                <a:cubicBezTo>
                  <a:pt x="4694926" y="1219194"/>
                  <a:pt x="4753258" y="1195682"/>
                  <a:pt x="4553712" y="1200329"/>
                </a:cubicBezTo>
                <a:cubicBezTo>
                  <a:pt x="4354166" y="1204976"/>
                  <a:pt x="3837810" y="1221913"/>
                  <a:pt x="3648456" y="1200329"/>
                </a:cubicBezTo>
                <a:cubicBezTo>
                  <a:pt x="3459102" y="1178745"/>
                  <a:pt x="3435013" y="1190651"/>
                  <a:pt x="3291840" y="1200329"/>
                </a:cubicBezTo>
                <a:cubicBezTo>
                  <a:pt x="3148667" y="1210007"/>
                  <a:pt x="3062517" y="1192907"/>
                  <a:pt x="2935224" y="1200329"/>
                </a:cubicBezTo>
                <a:cubicBezTo>
                  <a:pt x="2807931" y="1207751"/>
                  <a:pt x="2692961" y="1214113"/>
                  <a:pt x="2578608" y="1200329"/>
                </a:cubicBezTo>
                <a:cubicBezTo>
                  <a:pt x="2464255" y="1186545"/>
                  <a:pt x="2060657" y="1174253"/>
                  <a:pt x="1892808" y="1200329"/>
                </a:cubicBezTo>
                <a:cubicBezTo>
                  <a:pt x="1724959" y="1226405"/>
                  <a:pt x="1258062" y="1220377"/>
                  <a:pt x="1097280" y="1200329"/>
                </a:cubicBezTo>
                <a:cubicBezTo>
                  <a:pt x="936498" y="1180281"/>
                  <a:pt x="334580" y="1189491"/>
                  <a:pt x="0" y="1200329"/>
                </a:cubicBezTo>
                <a:cubicBezTo>
                  <a:pt x="-22705" y="910941"/>
                  <a:pt x="-29195" y="843458"/>
                  <a:pt x="0" y="600165"/>
                </a:cubicBezTo>
                <a:cubicBezTo>
                  <a:pt x="29195" y="356872"/>
                  <a:pt x="-10933" y="249723"/>
                  <a:pt x="0" y="0"/>
                </a:cubicBezTo>
                <a:close/>
              </a:path>
            </a:pathLst>
          </a:custGeom>
          <a:solidFill>
            <a:srgbClr val="FFFFD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051696709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pPr algn="ctr"/>
            <a:r>
              <a:rPr lang="bg-BG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Културно-образователна програма</a:t>
            </a:r>
            <a:br>
              <a:rPr lang="bg-BG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25.04.2025г.</a:t>
            </a:r>
            <a:r>
              <a:rPr lang="ru-RU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sz="36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id="{81A3D807-FE59-D83A-352F-87AE2595E4B6}"/>
              </a:ext>
            </a:extLst>
          </p:cNvPr>
          <p:cNvSpPr txBox="1"/>
          <p:nvPr/>
        </p:nvSpPr>
        <p:spPr>
          <a:xfrm>
            <a:off x="3577767" y="4750802"/>
            <a:ext cx="4243939" cy="1200329"/>
          </a:xfrm>
          <a:prstGeom prst="rect">
            <a:avLst/>
          </a:prstGeom>
          <a:noFill/>
          <a:ln w="28575">
            <a:solidFill>
              <a:srgbClr val="FF0000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bg-BG" sz="2400" dirty="0"/>
              <a:t>Разходка из забележителностите </a:t>
            </a:r>
          </a:p>
          <a:p>
            <a:pPr algn="ctr"/>
            <a:r>
              <a:rPr lang="bg-BG" sz="2400" dirty="0"/>
              <a:t>на гр. Хисаря</a:t>
            </a:r>
          </a:p>
        </p:txBody>
      </p:sp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C6901FEF-1F3C-4C48-A803-FA2F2C7CF0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652" y="1507033"/>
            <a:ext cx="5360586" cy="3015330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8BA9A287-C4A3-4B82-B8A7-02EDFEA073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4" y="1298389"/>
            <a:ext cx="3451411" cy="4601881"/>
          </a:xfrm>
          <a:prstGeom prst="rect">
            <a:avLst/>
          </a:prstGeom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F2660B6E-48B4-44CF-B00B-F7CB824009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824"/>
          <a:stretch/>
        </p:blipFill>
        <p:spPr>
          <a:xfrm>
            <a:off x="7903238" y="1298389"/>
            <a:ext cx="4243938" cy="461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7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ово поле 10">
            <a:extLst>
              <a:ext uri="{FF2B5EF4-FFF2-40B4-BE49-F238E27FC236}">
                <a16:creationId xmlns:a16="http://schemas.microsoft.com/office/drawing/2014/main" id="{707FBA76-B2BD-2F98-B38E-7120EED4EE75}"/>
              </a:ext>
            </a:extLst>
          </p:cNvPr>
          <p:cNvSpPr txBox="1"/>
          <p:nvPr/>
        </p:nvSpPr>
        <p:spPr>
          <a:xfrm>
            <a:off x="1611766" y="188259"/>
            <a:ext cx="8968465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Разходка из парк Момини сълзи</a:t>
            </a:r>
          </a:p>
          <a:p>
            <a:pPr algn="ctr"/>
            <a:endParaRPr lang="bg-BG" sz="2800" dirty="0"/>
          </a:p>
        </p:txBody>
      </p:sp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577731DE-EDD7-47C8-BB60-C5E7533A3D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3" y="1142365"/>
            <a:ext cx="3787741" cy="5050321"/>
          </a:xfrm>
          <a:prstGeom prst="rect">
            <a:avLst/>
          </a:prstGeom>
        </p:spPr>
      </p:pic>
      <p:sp>
        <p:nvSpPr>
          <p:cNvPr id="15" name="Текстово поле 14">
            <a:extLst>
              <a:ext uri="{FF2B5EF4-FFF2-40B4-BE49-F238E27FC236}">
                <a16:creationId xmlns:a16="http://schemas.microsoft.com/office/drawing/2014/main" id="{1027ACB9-EC9F-4B4C-99E7-8115CECDD53A}"/>
              </a:ext>
            </a:extLst>
          </p:cNvPr>
          <p:cNvSpPr txBox="1"/>
          <p:nvPr/>
        </p:nvSpPr>
        <p:spPr>
          <a:xfrm>
            <a:off x="3841824" y="2237760"/>
            <a:ext cx="2512719" cy="3477875"/>
          </a:xfrm>
          <a:prstGeom prst="rect">
            <a:avLst/>
          </a:prstGeom>
          <a:noFill/>
          <a:ln w="28575">
            <a:solidFill>
              <a:srgbClr val="FF0000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територията му са останките от три римски бани, представляващи част от голям римски балнеолечебен комплекс, има над 300 различни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растителни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видове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много столетни дървета.</a:t>
            </a:r>
            <a:endParaRPr lang="bg-BG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38F96165-1275-4A74-A2E9-2B107C000C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649" y="1142366"/>
            <a:ext cx="5763265" cy="434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45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3FD7E963-33A5-45AF-91B4-18D344F520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26"/>
          <a:stretch/>
        </p:blipFill>
        <p:spPr>
          <a:xfrm>
            <a:off x="3889472" y="845684"/>
            <a:ext cx="2127760" cy="4159717"/>
          </a:xfrm>
          <a:prstGeom prst="rect">
            <a:avLst/>
          </a:prstGeom>
        </p:spPr>
      </p:pic>
      <p:sp>
        <p:nvSpPr>
          <p:cNvPr id="4" name="Заглавие 3">
            <a:extLst>
              <a:ext uri="{FF2B5EF4-FFF2-40B4-BE49-F238E27FC236}">
                <a16:creationId xmlns:a16="http://schemas.microsoft.com/office/drawing/2014/main" id="{18D28496-EB78-465C-B615-C2E4F08F6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224" y="170062"/>
            <a:ext cx="10608833" cy="574009"/>
          </a:xfrm>
          <a:solidFill>
            <a:srgbClr val="FFFFD1"/>
          </a:solidFill>
        </p:spPr>
        <p:txBody>
          <a:bodyPr>
            <a:normAutofit fontScale="90000"/>
          </a:bodyPr>
          <a:lstStyle/>
          <a:p>
            <a:r>
              <a:rPr lang="bg-BG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Разглеждане на археологическите разкопки в Римските терми</a:t>
            </a:r>
          </a:p>
        </p:txBody>
      </p:sp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FB3E814A-6FA7-43FF-8228-490135AE77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45"/>
          <a:stretch/>
        </p:blipFill>
        <p:spPr>
          <a:xfrm>
            <a:off x="106200" y="845683"/>
            <a:ext cx="3621152" cy="4159717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2FB6BA64-E7BB-40FB-B8C7-3516AA1ABE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677" y="869874"/>
            <a:ext cx="3284978" cy="4379970"/>
          </a:xfrm>
          <a:prstGeom prst="rect">
            <a:avLst/>
          </a:prstGeom>
        </p:spPr>
      </p:pic>
      <p:pic>
        <p:nvPicPr>
          <p:cNvPr id="14" name="Картина 13">
            <a:extLst>
              <a:ext uri="{FF2B5EF4-FFF2-40B4-BE49-F238E27FC236}">
                <a16:creationId xmlns:a16="http://schemas.microsoft.com/office/drawing/2014/main" id="{35ABE3BA-5397-4C61-8452-42F081AD898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70"/>
          <a:stretch/>
        </p:blipFill>
        <p:spPr>
          <a:xfrm>
            <a:off x="6179352" y="845683"/>
            <a:ext cx="2240975" cy="4159718"/>
          </a:xfrm>
          <a:prstGeom prst="rect">
            <a:avLst/>
          </a:prstGeom>
        </p:spPr>
      </p:pic>
      <p:sp>
        <p:nvSpPr>
          <p:cNvPr id="15" name="Текстово поле 14">
            <a:extLst>
              <a:ext uri="{FF2B5EF4-FFF2-40B4-BE49-F238E27FC236}">
                <a16:creationId xmlns:a16="http://schemas.microsoft.com/office/drawing/2014/main" id="{EF9BCF32-C859-4C14-8B4F-C17FABECBF53}"/>
              </a:ext>
            </a:extLst>
          </p:cNvPr>
          <p:cNvSpPr txBox="1"/>
          <p:nvPr/>
        </p:nvSpPr>
        <p:spPr>
          <a:xfrm>
            <a:off x="8548142" y="5375648"/>
            <a:ext cx="3356089" cy="923330"/>
          </a:xfrm>
          <a:prstGeom prst="rect">
            <a:avLst/>
          </a:prstGeom>
          <a:noFill/>
          <a:ln w="28575">
            <a:solidFill>
              <a:srgbClr val="FF0000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bg-BG" dirty="0"/>
              <a:t>С използването на </a:t>
            </a:r>
            <a:r>
              <a:rPr lang="en-US" dirty="0"/>
              <a:t>HISARYA TOUR WALK </a:t>
            </a:r>
            <a:r>
              <a:rPr lang="bg-BG" dirty="0"/>
              <a:t>учениците научиха артефакти от древността</a:t>
            </a:r>
            <a:r>
              <a:rPr lang="en-US" dirty="0"/>
              <a:t>.</a:t>
            </a:r>
            <a:endParaRPr lang="bg-BG" dirty="0"/>
          </a:p>
        </p:txBody>
      </p:sp>
      <p:sp>
        <p:nvSpPr>
          <p:cNvPr id="17" name="Текстово поле 16">
            <a:extLst>
              <a:ext uri="{FF2B5EF4-FFF2-40B4-BE49-F238E27FC236}">
                <a16:creationId xmlns:a16="http://schemas.microsoft.com/office/drawing/2014/main" id="{AF7C4D62-7E9A-437F-91BF-8EBB246714FF}"/>
              </a:ext>
            </a:extLst>
          </p:cNvPr>
          <p:cNvSpPr txBox="1"/>
          <p:nvPr/>
        </p:nvSpPr>
        <p:spPr>
          <a:xfrm>
            <a:off x="79099" y="5249844"/>
            <a:ext cx="8341228" cy="1015663"/>
          </a:xfrm>
          <a:custGeom>
            <a:avLst/>
            <a:gdLst>
              <a:gd name="connsiteX0" fmla="*/ 0 w 8341228"/>
              <a:gd name="connsiteY0" fmla="*/ 0 h 1015663"/>
              <a:gd name="connsiteX1" fmla="*/ 8341228 w 8341228"/>
              <a:gd name="connsiteY1" fmla="*/ 0 h 1015663"/>
              <a:gd name="connsiteX2" fmla="*/ 8341228 w 8341228"/>
              <a:gd name="connsiteY2" fmla="*/ 1015663 h 1015663"/>
              <a:gd name="connsiteX3" fmla="*/ 0 w 8341228"/>
              <a:gd name="connsiteY3" fmla="*/ 1015663 h 1015663"/>
              <a:gd name="connsiteX4" fmla="*/ 0 w 8341228"/>
              <a:gd name="connsiteY4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41228" h="1015663" extrusionOk="0">
                <a:moveTo>
                  <a:pt x="0" y="0"/>
                </a:moveTo>
                <a:cubicBezTo>
                  <a:pt x="1161383" y="84922"/>
                  <a:pt x="5855625" y="1066"/>
                  <a:pt x="8341228" y="0"/>
                </a:cubicBezTo>
                <a:cubicBezTo>
                  <a:pt x="8358496" y="261500"/>
                  <a:pt x="8343922" y="803640"/>
                  <a:pt x="8341228" y="1015663"/>
                </a:cubicBezTo>
                <a:cubicBezTo>
                  <a:pt x="5021196" y="985193"/>
                  <a:pt x="3439072" y="1059247"/>
                  <a:pt x="0" y="1015663"/>
                </a:cubicBezTo>
                <a:cubicBezTo>
                  <a:pt x="56632" y="551656"/>
                  <a:pt x="-34601" y="219181"/>
                  <a:pt x="0" y="0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369225833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ru-RU" sz="2000" b="0" dirty="0">
                <a:effectLst/>
              </a:rPr>
              <a:t>HISARYA TOUR WALK е виртуален туристически продукт, който чрез аудиогайд и добавена реалност запознава посетителите с археологическия обект Римски </a:t>
            </a:r>
            <a:r>
              <a:rPr lang="ru-RU" sz="2000" b="0" dirty="0" err="1">
                <a:effectLst/>
              </a:rPr>
              <a:t>терми</a:t>
            </a:r>
            <a:r>
              <a:rPr lang="ru-RU" sz="2000" b="0" dirty="0">
                <a:effectLst/>
              </a:rPr>
              <a:t>.</a:t>
            </a:r>
            <a:endParaRPr lang="bg-BG" sz="2000" dirty="0"/>
          </a:p>
        </p:txBody>
      </p:sp>
    </p:spTree>
    <p:extLst>
      <p:ext uri="{BB962C8B-B14F-4D97-AF65-F5344CB8AC3E}">
        <p14:creationId xmlns:p14="http://schemas.microsoft.com/office/powerpoint/2010/main" val="2541303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A5D1A631-F4A1-4128-AEAF-2FC1B222A3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312747" cy="4734560"/>
          </a:xfrm>
          <a:prstGeom prst="rect">
            <a:avLst/>
          </a:prstGeom>
        </p:spPr>
      </p:pic>
      <p:sp>
        <p:nvSpPr>
          <p:cNvPr id="10" name="Текстов контейнер 9">
            <a:extLst>
              <a:ext uri="{FF2B5EF4-FFF2-40B4-BE49-F238E27FC236}">
                <a16:creationId xmlns:a16="http://schemas.microsoft.com/office/drawing/2014/main" id="{EA562D67-0DE9-4C2F-B6A4-955A045C7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4897279"/>
            <a:ext cx="6312746" cy="1243546"/>
          </a:xfrm>
          <a:ln w="38100">
            <a:solidFill>
              <a:srgbClr val="FF0000"/>
            </a:solidFill>
            <a:prstDash val="dash"/>
          </a:ln>
        </p:spPr>
        <p:txBody>
          <a:bodyPr>
            <a:noAutofit/>
          </a:bodyPr>
          <a:lstStyle/>
          <a:p>
            <a:pPr algn="ctr">
              <a:lnSpc>
                <a:spcPct val="170000"/>
              </a:lnSpc>
            </a:pPr>
            <a:r>
              <a:rPr lang="ru-RU" sz="1600" cap="none" dirty="0">
                <a:solidFill>
                  <a:schemeClr val="tx1"/>
                </a:solidFill>
              </a:rPr>
              <a:t>Южна крепостна порта е </a:t>
            </a:r>
            <a:r>
              <a:rPr lang="ru-RU" sz="1600" b="1" cap="none" dirty="0">
                <a:solidFill>
                  <a:schemeClr val="tx1"/>
                </a:solidFill>
              </a:rPr>
              <a:t>главната порта </a:t>
            </a:r>
            <a:r>
              <a:rPr lang="ru-RU" sz="1600" cap="none" dirty="0">
                <a:solidFill>
                  <a:schemeClr val="tx1"/>
                </a:solidFill>
              </a:rPr>
              <a:t>на римския град. Оттук е излизал </a:t>
            </a:r>
            <a:r>
              <a:rPr lang="ru-RU" sz="1600" b="1" cap="none" dirty="0">
                <a:solidFill>
                  <a:schemeClr val="tx1"/>
                </a:solidFill>
              </a:rPr>
              <a:t>пътят за Филипополис </a:t>
            </a:r>
            <a:r>
              <a:rPr lang="ru-RU" sz="1600" cap="none" dirty="0">
                <a:solidFill>
                  <a:schemeClr val="tx1"/>
                </a:solidFill>
              </a:rPr>
              <a:t>(Пловдив) – най–важния административен център в римската провинция </a:t>
            </a:r>
            <a:r>
              <a:rPr lang="ru-RU" sz="1600" cap="none" dirty="0" err="1">
                <a:solidFill>
                  <a:schemeClr val="tx1"/>
                </a:solidFill>
              </a:rPr>
              <a:t>Тракия</a:t>
            </a:r>
            <a:r>
              <a:rPr lang="ru-RU" sz="1600" cap="none" dirty="0">
                <a:solidFill>
                  <a:schemeClr val="tx1"/>
                </a:solidFill>
              </a:rPr>
              <a:t>.</a:t>
            </a:r>
            <a:endParaRPr lang="bg-BG" sz="1600" cap="none" dirty="0">
              <a:solidFill>
                <a:schemeClr val="tx1"/>
              </a:solidFill>
            </a:endParaRPr>
          </a:p>
        </p:txBody>
      </p:sp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521D09E6-0076-4146-A898-E788ABCAB3D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31"/>
          <a:stretch/>
        </p:blipFill>
        <p:spPr>
          <a:xfrm>
            <a:off x="6750425" y="0"/>
            <a:ext cx="5149220" cy="4734560"/>
          </a:xfrm>
          <a:prstGeom prst="rect">
            <a:avLst/>
          </a:prstGeom>
        </p:spPr>
      </p:pic>
      <p:sp>
        <p:nvSpPr>
          <p:cNvPr id="17" name="Текстово поле 16">
            <a:extLst>
              <a:ext uri="{FF2B5EF4-FFF2-40B4-BE49-F238E27FC236}">
                <a16:creationId xmlns:a16="http://schemas.microsoft.com/office/drawing/2014/main" id="{FFD104F0-2412-49B1-951B-FDE83ED37822}"/>
              </a:ext>
            </a:extLst>
          </p:cNvPr>
          <p:cNvSpPr txBox="1"/>
          <p:nvPr/>
        </p:nvSpPr>
        <p:spPr>
          <a:xfrm>
            <a:off x="6750425" y="4897279"/>
            <a:ext cx="5280209" cy="1295868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dirty="0"/>
              <a:t>На това място през </a:t>
            </a:r>
            <a:r>
              <a:rPr lang="ru-RU" b="1" dirty="0"/>
              <a:t>1882г.</a:t>
            </a:r>
            <a:r>
              <a:rPr lang="ru-RU" dirty="0"/>
              <a:t> </a:t>
            </a:r>
            <a:r>
              <a:rPr lang="ru-RU" b="1" dirty="0"/>
              <a:t>Иван Вазов </a:t>
            </a:r>
            <a:r>
              <a:rPr lang="ru-RU" dirty="0"/>
              <a:t>е написал знаменитото българско </a:t>
            </a:r>
            <a:r>
              <a:rPr lang="ru-RU" b="1" dirty="0"/>
              <a:t>стихотворение </a:t>
            </a:r>
          </a:p>
          <a:p>
            <a:pPr algn="ctr">
              <a:lnSpc>
                <a:spcPct val="150000"/>
              </a:lnSpc>
            </a:pPr>
            <a:r>
              <a:rPr lang="ru-RU" dirty="0"/>
              <a:t>"Отечество любезно, как хубаво си </a:t>
            </a:r>
            <a:r>
              <a:rPr lang="ru-RU" dirty="0" err="1"/>
              <a:t>ти</a:t>
            </a:r>
            <a:r>
              <a:rPr lang="ru-RU" dirty="0"/>
              <a:t>!". 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97605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лавие 6">
            <a:extLst>
              <a:ext uri="{FF2B5EF4-FFF2-40B4-BE49-F238E27FC236}">
                <a16:creationId xmlns:a16="http://schemas.microsoft.com/office/drawing/2014/main" id="{E8D477E3-4B08-4495-A8B5-E1C479803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33985"/>
          </a:xfrm>
          <a:solidFill>
            <a:srgbClr val="FFFFD1"/>
          </a:solidFill>
        </p:spPr>
        <p:txBody>
          <a:bodyPr/>
          <a:lstStyle/>
          <a:p>
            <a:r>
              <a:rPr lang="bg-BG" dirty="0"/>
              <a:t>Посещение на археологическия музей</a:t>
            </a:r>
          </a:p>
        </p:txBody>
      </p:sp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28D8F372-1251-4817-8681-02CB76DCCD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30" y="1134036"/>
            <a:ext cx="5405718" cy="4054288"/>
          </a:xfrm>
          <a:prstGeom prst="rect">
            <a:avLst/>
          </a:prstGeom>
        </p:spPr>
      </p:pic>
      <p:pic>
        <p:nvPicPr>
          <p:cNvPr id="11" name="Картина 10">
            <a:extLst>
              <a:ext uri="{FF2B5EF4-FFF2-40B4-BE49-F238E27FC236}">
                <a16:creationId xmlns:a16="http://schemas.microsoft.com/office/drawing/2014/main" id="{1DCBB4D6-207F-46A5-ADA0-AB9DBC4DDC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133" y="1495545"/>
            <a:ext cx="5831503" cy="437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9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89539CE-A73B-4FEB-A054-E0F960672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320" y="286604"/>
            <a:ext cx="10058400" cy="762268"/>
          </a:xfrm>
          <a:solidFill>
            <a:srgbClr val="FFFFD1"/>
          </a:solidFill>
        </p:spPr>
        <p:txBody>
          <a:bodyPr>
            <a:normAutofit fontScale="90000"/>
          </a:bodyPr>
          <a:lstStyle/>
          <a:p>
            <a:pPr algn="ctr"/>
            <a:r>
              <a:rPr lang="bg-BG" dirty="0"/>
              <a:t>Шипка- последна спирка от програмата</a:t>
            </a:r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A3F33EE3-CCF3-4DFE-B024-6537BC784E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2" r="6747" b="10579"/>
          <a:stretch/>
        </p:blipFill>
        <p:spPr>
          <a:xfrm>
            <a:off x="304800" y="965596"/>
            <a:ext cx="3890682" cy="5327627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9BEBDC7C-B72C-4E49-AEDA-3A54AA6EB5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0" t="13072" r="26994" b="8235"/>
          <a:stretch/>
        </p:blipFill>
        <p:spPr>
          <a:xfrm>
            <a:off x="8864301" y="896471"/>
            <a:ext cx="3083859" cy="5396752"/>
          </a:xfrm>
          <a:prstGeom prst="rect">
            <a:avLst/>
          </a:prstGeom>
        </p:spPr>
      </p:pic>
      <p:sp>
        <p:nvSpPr>
          <p:cNvPr id="8" name="Текстово поле 7">
            <a:extLst>
              <a:ext uri="{FF2B5EF4-FFF2-40B4-BE49-F238E27FC236}">
                <a16:creationId xmlns:a16="http://schemas.microsoft.com/office/drawing/2014/main" id="{04F4ADF6-F3F3-4064-8C80-A6DE6B4B61B3}"/>
              </a:ext>
            </a:extLst>
          </p:cNvPr>
          <p:cNvSpPr txBox="1"/>
          <p:nvPr/>
        </p:nvSpPr>
        <p:spPr>
          <a:xfrm>
            <a:off x="4240305" y="1784901"/>
            <a:ext cx="4579173" cy="3892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1800" b="1" dirty="0">
                <a:solidFill>
                  <a:srgbClr val="002060"/>
                </a:solidFill>
              </a:rPr>
              <a:t>НАЦИОНАЛНА ПРОГРАМА  </a:t>
            </a:r>
          </a:p>
          <a:p>
            <a:pPr algn="ctr">
              <a:lnSpc>
                <a:spcPct val="200000"/>
              </a:lnSpc>
            </a:pPr>
            <a:r>
              <a:rPr lang="ru-RU" sz="1800" b="1" dirty="0">
                <a:solidFill>
                  <a:srgbClr val="002060"/>
                </a:solidFill>
              </a:rPr>
              <a:t>„ИНОВАЦИИ В ДЕЙСТВИЕ“ </a:t>
            </a:r>
            <a:r>
              <a:rPr lang="ru-RU" sz="1800" dirty="0">
                <a:solidFill>
                  <a:srgbClr val="002060"/>
                </a:solidFill>
              </a:rPr>
              <a:t>–  КОГАТО В ОБРАЗОВАНИЕТО ПОЛЕЗНОТО СЕ СЪЧЕТАЕ С ПРИЯТНОТО, СЕ ФОРМИРА ОБИЧТА КЪМ ЗНАНИЕТО И УЧИЛИЩЕТО, ПОСТИГАТ СЕ ВИСОКИ РЕЗУЛТАТИ И СЕ СЪЗДАВАТ ИСТИНСКИ ПРИЯТЕЛСТВА. </a:t>
            </a:r>
            <a:endParaRPr lang="bg-BG" dirty="0"/>
          </a:p>
        </p:txBody>
      </p:sp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43D5402C-7EBB-49AE-ABA3-A077471C559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04" y="31964"/>
            <a:ext cx="879316" cy="981050"/>
          </a:xfrm>
          <a:prstGeom prst="rect">
            <a:avLst/>
          </a:prstGeom>
          <a:noFill/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69837D9A-32D4-442D-827A-91727E49B95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5680" y="-26053"/>
            <a:ext cx="1009630" cy="9916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74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40AEAA5-B4C8-86AB-6DB8-8CC15D138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59323"/>
            <a:ext cx="10972800" cy="744724"/>
          </a:xfrm>
        </p:spPr>
        <p:txBody>
          <a:bodyPr>
            <a:normAutofit fontScale="90000"/>
          </a:bodyPr>
          <a:lstStyle/>
          <a:p>
            <a:pPr algn="ctr"/>
            <a:r>
              <a:rPr lang="bg-BG" b="1" dirty="0">
                <a:solidFill>
                  <a:srgbClr val="FF0000"/>
                </a:solidFill>
              </a:rPr>
              <a:t>Благодарим Ви за споделения опит, колеги!</a:t>
            </a:r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ECC9DBF3-C2E4-41DE-8EBB-9FC72AD2A9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7" b="8497"/>
          <a:stretch/>
        </p:blipFill>
        <p:spPr>
          <a:xfrm>
            <a:off x="2293090" y="1187562"/>
            <a:ext cx="6275294" cy="5014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40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2FFC268-BB24-8E1B-0CAA-B3B17C461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2967" y="4975254"/>
            <a:ext cx="6039293" cy="1433967"/>
          </a:xfrm>
        </p:spPr>
        <p:txBody>
          <a:bodyPr>
            <a:normAutofit fontScale="90000"/>
          </a:bodyPr>
          <a:lstStyle/>
          <a:p>
            <a:pPr algn="ctr"/>
            <a:r>
              <a:rPr lang="bg-BG" sz="4000" b="1" dirty="0">
                <a:solidFill>
                  <a:srgbClr val="FF0000"/>
                </a:solidFill>
              </a:rPr>
              <a:t>Моника и Сияна – 4б  клас</a:t>
            </a:r>
            <a:br>
              <a:rPr lang="bg-BG" sz="4000" b="1" dirty="0">
                <a:solidFill>
                  <a:srgbClr val="FF0000"/>
                </a:solidFill>
              </a:rPr>
            </a:br>
            <a:r>
              <a:rPr lang="bg-BG" sz="4000" b="1" dirty="0">
                <a:solidFill>
                  <a:srgbClr val="FF0000"/>
                </a:solidFill>
              </a:rPr>
              <a:t>М. Христова и Д. Стоянова</a:t>
            </a:r>
            <a:br>
              <a:rPr lang="bg-BG" sz="4000" b="1" dirty="0">
                <a:solidFill>
                  <a:srgbClr val="FF0000"/>
                </a:solidFill>
              </a:rPr>
            </a:br>
            <a:r>
              <a:rPr lang="bg-BG" sz="4000" b="1" dirty="0">
                <a:solidFill>
                  <a:srgbClr val="FF0000"/>
                </a:solidFill>
              </a:rPr>
              <a:t>СУ „Възраждане“ - Русе</a:t>
            </a:r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716B1787-9DEB-4432-827F-DEA204E9AE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71"/>
          <a:stretch/>
        </p:blipFill>
        <p:spPr>
          <a:xfrm>
            <a:off x="368684" y="160134"/>
            <a:ext cx="7532857" cy="481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82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A39C62E-CAED-DB8F-690B-3AA5C8EF2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090" y="231676"/>
            <a:ext cx="11582400" cy="1143000"/>
          </a:xfrm>
        </p:spPr>
        <p:txBody>
          <a:bodyPr>
            <a:normAutofit/>
          </a:bodyPr>
          <a:lstStyle/>
          <a:p>
            <a:r>
              <a:rPr lang="bg-BG" b="1" dirty="0"/>
              <a:t>Училища, включени в партньорството:</a:t>
            </a:r>
          </a:p>
        </p:txBody>
      </p:sp>
      <p:sp>
        <p:nvSpPr>
          <p:cNvPr id="4" name="Текстов контейнер 2">
            <a:extLst>
              <a:ext uri="{FF2B5EF4-FFF2-40B4-BE49-F238E27FC236}">
                <a16:creationId xmlns:a16="http://schemas.microsoft.com/office/drawing/2014/main" id="{781CF733-95A5-EF18-6A1A-ED0F185ECF3F}"/>
              </a:ext>
            </a:extLst>
          </p:cNvPr>
          <p:cNvSpPr txBox="1">
            <a:spLocks/>
          </p:cNvSpPr>
          <p:nvPr/>
        </p:nvSpPr>
        <p:spPr>
          <a:xfrm>
            <a:off x="1007807" y="1851032"/>
            <a:ext cx="3657600" cy="658368"/>
          </a:xfrm>
          <a:prstGeom prst="rect">
            <a:avLst/>
          </a:prstGeom>
          <a:ln/>
          <a:effectLst>
            <a:reflection blurRad="6350" stA="52000" endA="300" endPos="35000" dir="5400000" sy="-100000" algn="bl" rotWithShape="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rtlCol="0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g-BG" b="1" dirty="0"/>
              <a:t>Иновативни училища</a:t>
            </a:r>
          </a:p>
        </p:txBody>
      </p:sp>
      <p:sp>
        <p:nvSpPr>
          <p:cNvPr id="7" name="Текстов контейнер 2">
            <a:extLst>
              <a:ext uri="{FF2B5EF4-FFF2-40B4-BE49-F238E27FC236}">
                <a16:creationId xmlns:a16="http://schemas.microsoft.com/office/drawing/2014/main" id="{6C5DAE48-386B-ACFF-4DCA-421D2CC56D3B}"/>
              </a:ext>
            </a:extLst>
          </p:cNvPr>
          <p:cNvSpPr txBox="1">
            <a:spLocks/>
          </p:cNvSpPr>
          <p:nvPr/>
        </p:nvSpPr>
        <p:spPr>
          <a:xfrm>
            <a:off x="6674367" y="1851032"/>
            <a:ext cx="3657600" cy="658368"/>
          </a:xfrm>
          <a:prstGeom prst="rect">
            <a:avLst/>
          </a:prstGeom>
          <a:ln/>
          <a:effectLst>
            <a:reflection blurRad="6350" stA="52000" endA="300" endPos="35000" dir="5400000" sy="-100000" algn="bl" rotWithShape="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rtlCol="0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g-BG" b="1" dirty="0"/>
              <a:t>Неиновативни училища</a:t>
            </a:r>
          </a:p>
        </p:txBody>
      </p:sp>
      <p:sp>
        <p:nvSpPr>
          <p:cNvPr id="8" name="Контейнер за съдържание 3">
            <a:extLst>
              <a:ext uri="{FF2B5EF4-FFF2-40B4-BE49-F238E27FC236}">
                <a16:creationId xmlns:a16="http://schemas.microsoft.com/office/drawing/2014/main" id="{F0A3372F-E775-FD93-AC4F-378D535E2991}"/>
              </a:ext>
            </a:extLst>
          </p:cNvPr>
          <p:cNvSpPr txBox="1">
            <a:spLocks/>
          </p:cNvSpPr>
          <p:nvPr/>
        </p:nvSpPr>
        <p:spPr>
          <a:xfrm>
            <a:off x="580102" y="2624359"/>
            <a:ext cx="4807974" cy="3509682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bg-BG" sz="2400" b="1" dirty="0">
                <a:solidFill>
                  <a:srgbClr val="FF0000"/>
                </a:solidFill>
              </a:rPr>
              <a:t>ИНОВАТИВНО СРЕДНО УЧИЛИЩЕ „Христо Смирненски“ </a:t>
            </a:r>
            <a:r>
              <a:rPr lang="bg-BG" sz="2400" dirty="0"/>
              <a:t>– гр. Хисаря, домакин на срещата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bg-BG" dirty="0"/>
              <a:t>СУ „Стефан Караджа“ –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bg-BG" dirty="0"/>
              <a:t>    гр. Каварна</a:t>
            </a:r>
          </a:p>
          <a:p>
            <a:pPr marL="0" indent="0">
              <a:buNone/>
            </a:pPr>
            <a:endParaRPr lang="bg-BG" dirty="0"/>
          </a:p>
          <a:p>
            <a:endParaRPr lang="bg-BG" dirty="0"/>
          </a:p>
        </p:txBody>
      </p:sp>
      <p:sp>
        <p:nvSpPr>
          <p:cNvPr id="9" name="Контейнер за съдържание 5">
            <a:extLst>
              <a:ext uri="{FF2B5EF4-FFF2-40B4-BE49-F238E27FC236}">
                <a16:creationId xmlns:a16="http://schemas.microsoft.com/office/drawing/2014/main" id="{814950CC-AD1D-B5D9-9CDD-9455CC7B0A3C}"/>
              </a:ext>
            </a:extLst>
          </p:cNvPr>
          <p:cNvSpPr txBox="1">
            <a:spLocks/>
          </p:cNvSpPr>
          <p:nvPr/>
        </p:nvSpPr>
        <p:spPr>
          <a:xfrm>
            <a:off x="6158753" y="2624359"/>
            <a:ext cx="5256499" cy="3083024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>
                  <a:lumMod val="50000"/>
                </a:schemeClr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>
                  <a:lumMod val="50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>
                  <a:lumMod val="75000"/>
                </a:schemeClr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>
                  <a:lumMod val="50000"/>
                </a:schemeClr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bg-BG" dirty="0"/>
              <a:t>ОУ „Христо Смирненски“ 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bg-BG" dirty="0"/>
              <a:t>– с. Житница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bg-BG" dirty="0"/>
              <a:t>СУ „Възраждане“ – гр. Русе 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9724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 idx="4294967295"/>
          </p:nvPr>
        </p:nvSpPr>
        <p:spPr>
          <a:xfrm>
            <a:off x="292025" y="124904"/>
            <a:ext cx="11607949" cy="806929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algn="ctr" rtl="0">
              <a:lnSpc>
                <a:spcPct val="150000"/>
              </a:lnSpc>
            </a:pPr>
            <a:r>
              <a:rPr lang="ru-RU" sz="3200" b="1" dirty="0">
                <a:solidFill>
                  <a:srgbClr val="002060"/>
                </a:solidFill>
              </a:rPr>
              <a:t>Посещение и </a:t>
            </a:r>
            <a:r>
              <a:rPr lang="ru-RU" sz="3200" b="1" dirty="0" err="1">
                <a:solidFill>
                  <a:srgbClr val="002060"/>
                </a:solidFill>
              </a:rPr>
              <a:t>работна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err="1">
                <a:solidFill>
                  <a:srgbClr val="002060"/>
                </a:solidFill>
              </a:rPr>
              <a:t>среща</a:t>
            </a:r>
            <a:r>
              <a:rPr lang="ru-RU" sz="3200" b="1" dirty="0">
                <a:solidFill>
                  <a:srgbClr val="002060"/>
                </a:solidFill>
              </a:rPr>
              <a:t> в ИСУ “Христо </a:t>
            </a:r>
            <a:r>
              <a:rPr lang="ru-RU" sz="3200" b="1" dirty="0" err="1">
                <a:solidFill>
                  <a:srgbClr val="002060"/>
                </a:solidFill>
              </a:rPr>
              <a:t>Смирненски</a:t>
            </a:r>
            <a:r>
              <a:rPr lang="ru-RU" sz="3200" b="1" dirty="0">
                <a:solidFill>
                  <a:srgbClr val="002060"/>
                </a:solidFill>
              </a:rPr>
              <a:t>” – гр. </a:t>
            </a:r>
            <a:r>
              <a:rPr lang="ru-RU" sz="3200" b="1" dirty="0" err="1">
                <a:solidFill>
                  <a:srgbClr val="002060"/>
                </a:solidFill>
              </a:rPr>
              <a:t>Хисаря</a:t>
            </a:r>
            <a:endParaRPr lang="bg-BG" sz="3200" b="1" dirty="0">
              <a:solidFill>
                <a:srgbClr val="002060"/>
              </a:solidFill>
            </a:endParaRPr>
          </a:p>
        </p:txBody>
      </p:sp>
      <p:sp>
        <p:nvSpPr>
          <p:cNvPr id="8" name="Текстово поле 7">
            <a:extLst>
              <a:ext uri="{FF2B5EF4-FFF2-40B4-BE49-F238E27FC236}">
                <a16:creationId xmlns:a16="http://schemas.microsoft.com/office/drawing/2014/main" id="{A69D3367-EA69-B525-E59C-31E8CE100EAC}"/>
              </a:ext>
            </a:extLst>
          </p:cNvPr>
          <p:cNvSpPr txBox="1"/>
          <p:nvPr/>
        </p:nvSpPr>
        <p:spPr>
          <a:xfrm rot="20815576">
            <a:off x="569896" y="1554334"/>
            <a:ext cx="5594805" cy="3682226"/>
          </a:xfrm>
          <a:custGeom>
            <a:avLst/>
            <a:gdLst>
              <a:gd name="connsiteX0" fmla="*/ 0 w 5594805"/>
              <a:gd name="connsiteY0" fmla="*/ 0 h 3682226"/>
              <a:gd name="connsiteX1" fmla="*/ 447584 w 5594805"/>
              <a:gd name="connsiteY1" fmla="*/ 0 h 3682226"/>
              <a:gd name="connsiteX2" fmla="*/ 1063013 w 5594805"/>
              <a:gd name="connsiteY2" fmla="*/ 0 h 3682226"/>
              <a:gd name="connsiteX3" fmla="*/ 1566545 w 5594805"/>
              <a:gd name="connsiteY3" fmla="*/ 0 h 3682226"/>
              <a:gd name="connsiteX4" fmla="*/ 1958182 w 5594805"/>
              <a:gd name="connsiteY4" fmla="*/ 0 h 3682226"/>
              <a:gd name="connsiteX5" fmla="*/ 2629558 w 5594805"/>
              <a:gd name="connsiteY5" fmla="*/ 0 h 3682226"/>
              <a:gd name="connsiteX6" fmla="*/ 3133091 w 5594805"/>
              <a:gd name="connsiteY6" fmla="*/ 0 h 3682226"/>
              <a:gd name="connsiteX7" fmla="*/ 3748519 w 5594805"/>
              <a:gd name="connsiteY7" fmla="*/ 0 h 3682226"/>
              <a:gd name="connsiteX8" fmla="*/ 4196104 w 5594805"/>
              <a:gd name="connsiteY8" fmla="*/ 0 h 3682226"/>
              <a:gd name="connsiteX9" fmla="*/ 4643688 w 5594805"/>
              <a:gd name="connsiteY9" fmla="*/ 0 h 3682226"/>
              <a:gd name="connsiteX10" fmla="*/ 5594805 w 5594805"/>
              <a:gd name="connsiteY10" fmla="*/ 0 h 3682226"/>
              <a:gd name="connsiteX11" fmla="*/ 5594805 w 5594805"/>
              <a:gd name="connsiteY11" fmla="*/ 415566 h 3682226"/>
              <a:gd name="connsiteX12" fmla="*/ 5594805 w 5594805"/>
              <a:gd name="connsiteY12" fmla="*/ 831131 h 3682226"/>
              <a:gd name="connsiteX13" fmla="*/ 5594805 w 5594805"/>
              <a:gd name="connsiteY13" fmla="*/ 1320341 h 3682226"/>
              <a:gd name="connsiteX14" fmla="*/ 5594805 w 5594805"/>
              <a:gd name="connsiteY14" fmla="*/ 1735907 h 3682226"/>
              <a:gd name="connsiteX15" fmla="*/ 5594805 w 5594805"/>
              <a:gd name="connsiteY15" fmla="*/ 2225117 h 3682226"/>
              <a:gd name="connsiteX16" fmla="*/ 5594805 w 5594805"/>
              <a:gd name="connsiteY16" fmla="*/ 2677504 h 3682226"/>
              <a:gd name="connsiteX17" fmla="*/ 5594805 w 5594805"/>
              <a:gd name="connsiteY17" fmla="*/ 3093070 h 3682226"/>
              <a:gd name="connsiteX18" fmla="*/ 5594805 w 5594805"/>
              <a:gd name="connsiteY18" fmla="*/ 3682226 h 3682226"/>
              <a:gd name="connsiteX19" fmla="*/ 5091273 w 5594805"/>
              <a:gd name="connsiteY19" fmla="*/ 3682226 h 3682226"/>
              <a:gd name="connsiteX20" fmla="*/ 4419896 w 5594805"/>
              <a:gd name="connsiteY20" fmla="*/ 3682226 h 3682226"/>
              <a:gd name="connsiteX21" fmla="*/ 3916363 w 5594805"/>
              <a:gd name="connsiteY21" fmla="*/ 3682226 h 3682226"/>
              <a:gd name="connsiteX22" fmla="*/ 3412831 w 5594805"/>
              <a:gd name="connsiteY22" fmla="*/ 3682226 h 3682226"/>
              <a:gd name="connsiteX23" fmla="*/ 3021195 w 5594805"/>
              <a:gd name="connsiteY23" fmla="*/ 3682226 h 3682226"/>
              <a:gd name="connsiteX24" fmla="*/ 2517662 w 5594805"/>
              <a:gd name="connsiteY24" fmla="*/ 3682226 h 3682226"/>
              <a:gd name="connsiteX25" fmla="*/ 2014130 w 5594805"/>
              <a:gd name="connsiteY25" fmla="*/ 3682226 h 3682226"/>
              <a:gd name="connsiteX26" fmla="*/ 1342753 w 5594805"/>
              <a:gd name="connsiteY26" fmla="*/ 3682226 h 3682226"/>
              <a:gd name="connsiteX27" fmla="*/ 727325 w 5594805"/>
              <a:gd name="connsiteY27" fmla="*/ 3682226 h 3682226"/>
              <a:gd name="connsiteX28" fmla="*/ 0 w 5594805"/>
              <a:gd name="connsiteY28" fmla="*/ 3682226 h 3682226"/>
              <a:gd name="connsiteX29" fmla="*/ 0 w 5594805"/>
              <a:gd name="connsiteY29" fmla="*/ 3082549 h 3682226"/>
              <a:gd name="connsiteX30" fmla="*/ 0 w 5594805"/>
              <a:gd name="connsiteY30" fmla="*/ 2630161 h 3682226"/>
              <a:gd name="connsiteX31" fmla="*/ 0 w 5594805"/>
              <a:gd name="connsiteY31" fmla="*/ 2104129 h 3682226"/>
              <a:gd name="connsiteX32" fmla="*/ 0 w 5594805"/>
              <a:gd name="connsiteY32" fmla="*/ 1504452 h 3682226"/>
              <a:gd name="connsiteX33" fmla="*/ 0 w 5594805"/>
              <a:gd name="connsiteY33" fmla="*/ 941598 h 3682226"/>
              <a:gd name="connsiteX34" fmla="*/ 0 w 5594805"/>
              <a:gd name="connsiteY34" fmla="*/ 0 h 3682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594805" h="3682226" fill="none" extrusionOk="0">
                <a:moveTo>
                  <a:pt x="0" y="0"/>
                </a:moveTo>
                <a:cubicBezTo>
                  <a:pt x="169923" y="-2381"/>
                  <a:pt x="257570" y="19323"/>
                  <a:pt x="447584" y="0"/>
                </a:cubicBezTo>
                <a:cubicBezTo>
                  <a:pt x="637598" y="-19323"/>
                  <a:pt x="792960" y="42402"/>
                  <a:pt x="1063013" y="0"/>
                </a:cubicBezTo>
                <a:cubicBezTo>
                  <a:pt x="1333066" y="-42402"/>
                  <a:pt x="1321566" y="15745"/>
                  <a:pt x="1566545" y="0"/>
                </a:cubicBezTo>
                <a:cubicBezTo>
                  <a:pt x="1811524" y="-15745"/>
                  <a:pt x="1766218" y="2046"/>
                  <a:pt x="1958182" y="0"/>
                </a:cubicBezTo>
                <a:cubicBezTo>
                  <a:pt x="2150146" y="-2046"/>
                  <a:pt x="2423843" y="78246"/>
                  <a:pt x="2629558" y="0"/>
                </a:cubicBezTo>
                <a:cubicBezTo>
                  <a:pt x="2835273" y="-78246"/>
                  <a:pt x="3008410" y="28189"/>
                  <a:pt x="3133091" y="0"/>
                </a:cubicBezTo>
                <a:cubicBezTo>
                  <a:pt x="3257772" y="-28189"/>
                  <a:pt x="3616723" y="7103"/>
                  <a:pt x="3748519" y="0"/>
                </a:cubicBezTo>
                <a:cubicBezTo>
                  <a:pt x="3880315" y="-7103"/>
                  <a:pt x="4044518" y="41383"/>
                  <a:pt x="4196104" y="0"/>
                </a:cubicBezTo>
                <a:cubicBezTo>
                  <a:pt x="4347690" y="-41383"/>
                  <a:pt x="4432014" y="49640"/>
                  <a:pt x="4643688" y="0"/>
                </a:cubicBezTo>
                <a:cubicBezTo>
                  <a:pt x="4855362" y="-49640"/>
                  <a:pt x="5227781" y="33821"/>
                  <a:pt x="5594805" y="0"/>
                </a:cubicBezTo>
                <a:cubicBezTo>
                  <a:pt x="5644407" y="206707"/>
                  <a:pt x="5550140" y="300805"/>
                  <a:pt x="5594805" y="415566"/>
                </a:cubicBezTo>
                <a:cubicBezTo>
                  <a:pt x="5639470" y="530327"/>
                  <a:pt x="5574961" y="717134"/>
                  <a:pt x="5594805" y="831131"/>
                </a:cubicBezTo>
                <a:cubicBezTo>
                  <a:pt x="5614649" y="945128"/>
                  <a:pt x="5587396" y="1132722"/>
                  <a:pt x="5594805" y="1320341"/>
                </a:cubicBezTo>
                <a:cubicBezTo>
                  <a:pt x="5602214" y="1507960"/>
                  <a:pt x="5570258" y="1649383"/>
                  <a:pt x="5594805" y="1735907"/>
                </a:cubicBezTo>
                <a:cubicBezTo>
                  <a:pt x="5619352" y="1822431"/>
                  <a:pt x="5536980" y="2039662"/>
                  <a:pt x="5594805" y="2225117"/>
                </a:cubicBezTo>
                <a:cubicBezTo>
                  <a:pt x="5652630" y="2410572"/>
                  <a:pt x="5556703" y="2516551"/>
                  <a:pt x="5594805" y="2677504"/>
                </a:cubicBezTo>
                <a:cubicBezTo>
                  <a:pt x="5632907" y="2838457"/>
                  <a:pt x="5567547" y="3008270"/>
                  <a:pt x="5594805" y="3093070"/>
                </a:cubicBezTo>
                <a:cubicBezTo>
                  <a:pt x="5622063" y="3177870"/>
                  <a:pt x="5589746" y="3410436"/>
                  <a:pt x="5594805" y="3682226"/>
                </a:cubicBezTo>
                <a:cubicBezTo>
                  <a:pt x="5438594" y="3715636"/>
                  <a:pt x="5277968" y="3641526"/>
                  <a:pt x="5091273" y="3682226"/>
                </a:cubicBezTo>
                <a:cubicBezTo>
                  <a:pt x="4904578" y="3722926"/>
                  <a:pt x="4617704" y="3670841"/>
                  <a:pt x="4419896" y="3682226"/>
                </a:cubicBezTo>
                <a:cubicBezTo>
                  <a:pt x="4222088" y="3693611"/>
                  <a:pt x="4043434" y="3635966"/>
                  <a:pt x="3916363" y="3682226"/>
                </a:cubicBezTo>
                <a:cubicBezTo>
                  <a:pt x="3789292" y="3728486"/>
                  <a:pt x="3561182" y="3663035"/>
                  <a:pt x="3412831" y="3682226"/>
                </a:cubicBezTo>
                <a:cubicBezTo>
                  <a:pt x="3264480" y="3701417"/>
                  <a:pt x="3134918" y="3669968"/>
                  <a:pt x="3021195" y="3682226"/>
                </a:cubicBezTo>
                <a:cubicBezTo>
                  <a:pt x="2907472" y="3694484"/>
                  <a:pt x="2686874" y="3672725"/>
                  <a:pt x="2517662" y="3682226"/>
                </a:cubicBezTo>
                <a:cubicBezTo>
                  <a:pt x="2348450" y="3691727"/>
                  <a:pt x="2197741" y="3645380"/>
                  <a:pt x="2014130" y="3682226"/>
                </a:cubicBezTo>
                <a:cubicBezTo>
                  <a:pt x="1830519" y="3719072"/>
                  <a:pt x="1545997" y="3623659"/>
                  <a:pt x="1342753" y="3682226"/>
                </a:cubicBezTo>
                <a:cubicBezTo>
                  <a:pt x="1139509" y="3740793"/>
                  <a:pt x="963583" y="3647967"/>
                  <a:pt x="727325" y="3682226"/>
                </a:cubicBezTo>
                <a:cubicBezTo>
                  <a:pt x="491067" y="3716485"/>
                  <a:pt x="358175" y="3667750"/>
                  <a:pt x="0" y="3682226"/>
                </a:cubicBezTo>
                <a:cubicBezTo>
                  <a:pt x="-55603" y="3557271"/>
                  <a:pt x="27905" y="3374900"/>
                  <a:pt x="0" y="3082549"/>
                </a:cubicBezTo>
                <a:cubicBezTo>
                  <a:pt x="-27905" y="2790198"/>
                  <a:pt x="54050" y="2803144"/>
                  <a:pt x="0" y="2630161"/>
                </a:cubicBezTo>
                <a:cubicBezTo>
                  <a:pt x="-54050" y="2457178"/>
                  <a:pt x="30778" y="2225223"/>
                  <a:pt x="0" y="2104129"/>
                </a:cubicBezTo>
                <a:cubicBezTo>
                  <a:pt x="-30778" y="1983035"/>
                  <a:pt x="70064" y="1646899"/>
                  <a:pt x="0" y="1504452"/>
                </a:cubicBezTo>
                <a:cubicBezTo>
                  <a:pt x="-70064" y="1362005"/>
                  <a:pt x="33614" y="1180617"/>
                  <a:pt x="0" y="941598"/>
                </a:cubicBezTo>
                <a:cubicBezTo>
                  <a:pt x="-33614" y="702579"/>
                  <a:pt x="57925" y="288574"/>
                  <a:pt x="0" y="0"/>
                </a:cubicBezTo>
                <a:close/>
              </a:path>
              <a:path w="5594805" h="3682226" stroke="0" extrusionOk="0">
                <a:moveTo>
                  <a:pt x="0" y="0"/>
                </a:moveTo>
                <a:cubicBezTo>
                  <a:pt x="275406" y="-50540"/>
                  <a:pt x="428783" y="57036"/>
                  <a:pt x="615429" y="0"/>
                </a:cubicBezTo>
                <a:cubicBezTo>
                  <a:pt x="802075" y="-57036"/>
                  <a:pt x="972977" y="40929"/>
                  <a:pt x="1118961" y="0"/>
                </a:cubicBezTo>
                <a:cubicBezTo>
                  <a:pt x="1264945" y="-40929"/>
                  <a:pt x="1471892" y="21952"/>
                  <a:pt x="1622493" y="0"/>
                </a:cubicBezTo>
                <a:cubicBezTo>
                  <a:pt x="1773094" y="-21952"/>
                  <a:pt x="1972380" y="35775"/>
                  <a:pt x="2070078" y="0"/>
                </a:cubicBezTo>
                <a:cubicBezTo>
                  <a:pt x="2167776" y="-35775"/>
                  <a:pt x="2328556" y="21193"/>
                  <a:pt x="2573610" y="0"/>
                </a:cubicBezTo>
                <a:cubicBezTo>
                  <a:pt x="2818664" y="-21193"/>
                  <a:pt x="2941560" y="609"/>
                  <a:pt x="3244987" y="0"/>
                </a:cubicBezTo>
                <a:cubicBezTo>
                  <a:pt x="3548414" y="-609"/>
                  <a:pt x="3594185" y="24093"/>
                  <a:pt x="3692571" y="0"/>
                </a:cubicBezTo>
                <a:cubicBezTo>
                  <a:pt x="3790957" y="-24093"/>
                  <a:pt x="4034065" y="13491"/>
                  <a:pt x="4308000" y="0"/>
                </a:cubicBezTo>
                <a:cubicBezTo>
                  <a:pt x="4581935" y="-13491"/>
                  <a:pt x="4629315" y="56890"/>
                  <a:pt x="4867480" y="0"/>
                </a:cubicBezTo>
                <a:cubicBezTo>
                  <a:pt x="5105645" y="-56890"/>
                  <a:pt x="5287644" y="18070"/>
                  <a:pt x="5594805" y="0"/>
                </a:cubicBezTo>
                <a:cubicBezTo>
                  <a:pt x="5655263" y="174191"/>
                  <a:pt x="5584106" y="376116"/>
                  <a:pt x="5594805" y="562855"/>
                </a:cubicBezTo>
                <a:cubicBezTo>
                  <a:pt x="5605504" y="749594"/>
                  <a:pt x="5586342" y="816942"/>
                  <a:pt x="5594805" y="978420"/>
                </a:cubicBezTo>
                <a:cubicBezTo>
                  <a:pt x="5603268" y="1139898"/>
                  <a:pt x="5590006" y="1422775"/>
                  <a:pt x="5594805" y="1578097"/>
                </a:cubicBezTo>
                <a:cubicBezTo>
                  <a:pt x="5599604" y="1733419"/>
                  <a:pt x="5536870" y="2036598"/>
                  <a:pt x="5594805" y="2177774"/>
                </a:cubicBezTo>
                <a:cubicBezTo>
                  <a:pt x="5652740" y="2318950"/>
                  <a:pt x="5588096" y="2581819"/>
                  <a:pt x="5594805" y="2740628"/>
                </a:cubicBezTo>
                <a:cubicBezTo>
                  <a:pt x="5601514" y="2899437"/>
                  <a:pt x="5565152" y="3031306"/>
                  <a:pt x="5594805" y="3229838"/>
                </a:cubicBezTo>
                <a:cubicBezTo>
                  <a:pt x="5624458" y="3428370"/>
                  <a:pt x="5572623" y="3523788"/>
                  <a:pt x="5594805" y="3682226"/>
                </a:cubicBezTo>
                <a:cubicBezTo>
                  <a:pt x="5474946" y="3719911"/>
                  <a:pt x="5364189" y="3635382"/>
                  <a:pt x="5147221" y="3682226"/>
                </a:cubicBezTo>
                <a:cubicBezTo>
                  <a:pt x="4930253" y="3729070"/>
                  <a:pt x="4906668" y="3640511"/>
                  <a:pt x="4755584" y="3682226"/>
                </a:cubicBezTo>
                <a:cubicBezTo>
                  <a:pt x="4604500" y="3723941"/>
                  <a:pt x="4360799" y="3624059"/>
                  <a:pt x="4252052" y="3682226"/>
                </a:cubicBezTo>
                <a:cubicBezTo>
                  <a:pt x="4143305" y="3740393"/>
                  <a:pt x="3852018" y="3651375"/>
                  <a:pt x="3636623" y="3682226"/>
                </a:cubicBezTo>
                <a:cubicBezTo>
                  <a:pt x="3421228" y="3713077"/>
                  <a:pt x="3220503" y="3623693"/>
                  <a:pt x="3077143" y="3682226"/>
                </a:cubicBezTo>
                <a:cubicBezTo>
                  <a:pt x="2933783" y="3740759"/>
                  <a:pt x="2777558" y="3638332"/>
                  <a:pt x="2573610" y="3682226"/>
                </a:cubicBezTo>
                <a:cubicBezTo>
                  <a:pt x="2369662" y="3726120"/>
                  <a:pt x="2152724" y="3632470"/>
                  <a:pt x="1958182" y="3682226"/>
                </a:cubicBezTo>
                <a:cubicBezTo>
                  <a:pt x="1763640" y="3731982"/>
                  <a:pt x="1505168" y="3656518"/>
                  <a:pt x="1286805" y="3682226"/>
                </a:cubicBezTo>
                <a:cubicBezTo>
                  <a:pt x="1068442" y="3707934"/>
                  <a:pt x="932765" y="3640593"/>
                  <a:pt x="839221" y="3682226"/>
                </a:cubicBezTo>
                <a:cubicBezTo>
                  <a:pt x="745677" y="3723859"/>
                  <a:pt x="205717" y="3661861"/>
                  <a:pt x="0" y="3682226"/>
                </a:cubicBezTo>
                <a:cubicBezTo>
                  <a:pt x="-33284" y="3569019"/>
                  <a:pt x="40881" y="3390969"/>
                  <a:pt x="0" y="3266660"/>
                </a:cubicBezTo>
                <a:cubicBezTo>
                  <a:pt x="-40881" y="3142351"/>
                  <a:pt x="82" y="2917339"/>
                  <a:pt x="0" y="2666984"/>
                </a:cubicBezTo>
                <a:cubicBezTo>
                  <a:pt x="-82" y="2416629"/>
                  <a:pt x="17207" y="2394185"/>
                  <a:pt x="0" y="2177774"/>
                </a:cubicBezTo>
                <a:cubicBezTo>
                  <a:pt x="-17207" y="1961363"/>
                  <a:pt x="52020" y="1700192"/>
                  <a:pt x="0" y="1578097"/>
                </a:cubicBezTo>
                <a:cubicBezTo>
                  <a:pt x="-52020" y="1456002"/>
                  <a:pt x="7344" y="1363455"/>
                  <a:pt x="0" y="1162531"/>
                </a:cubicBezTo>
                <a:cubicBezTo>
                  <a:pt x="-7344" y="961607"/>
                  <a:pt x="22063" y="839050"/>
                  <a:pt x="0" y="746966"/>
                </a:cubicBezTo>
                <a:cubicBezTo>
                  <a:pt x="-22063" y="654883"/>
                  <a:pt x="41636" y="193261"/>
                  <a:pt x="0" y="0"/>
                </a:cubicBezTo>
                <a:close/>
              </a:path>
            </a:pathLst>
          </a:custGeom>
          <a:solidFill>
            <a:srgbClr val="FFFFD1"/>
          </a:solidFill>
          <a:ln w="38100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203653726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bg-BG" sz="2400" dirty="0"/>
              <a:t>Участвали от СУ „Възраждане“: </a:t>
            </a:r>
          </a:p>
          <a:p>
            <a:pPr algn="ctr">
              <a:lnSpc>
                <a:spcPct val="200000"/>
              </a:lnSpc>
            </a:pPr>
            <a:r>
              <a:rPr lang="bg-BG" sz="2400" dirty="0">
                <a:solidFill>
                  <a:srgbClr val="FF0000"/>
                </a:solidFill>
              </a:rPr>
              <a:t>1.Меглена Христова- зам.-директор </a:t>
            </a:r>
          </a:p>
          <a:p>
            <a:pPr algn="ctr">
              <a:lnSpc>
                <a:spcPct val="200000"/>
              </a:lnSpc>
            </a:pPr>
            <a:r>
              <a:rPr lang="bg-BG" sz="2400" dirty="0">
                <a:solidFill>
                  <a:srgbClr val="FF0000"/>
                </a:solidFill>
              </a:rPr>
              <a:t>2.Десислава Стоянова–ст. начален учител </a:t>
            </a:r>
            <a:r>
              <a:rPr lang="bg-BG" sz="2400" dirty="0">
                <a:solidFill>
                  <a:srgbClr val="0070C0"/>
                </a:solidFill>
              </a:rPr>
              <a:t>3.Моника Новакова- ученичка от 4.Б клас </a:t>
            </a:r>
          </a:p>
          <a:p>
            <a:pPr algn="ctr">
              <a:lnSpc>
                <a:spcPct val="200000"/>
              </a:lnSpc>
            </a:pPr>
            <a:r>
              <a:rPr lang="bg-BG" sz="2400" dirty="0">
                <a:solidFill>
                  <a:srgbClr val="0070C0"/>
                </a:solidFill>
              </a:rPr>
              <a:t>4.Сияна Николова- ученичка от 4.Б клас</a:t>
            </a:r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B79EC78B-F32E-4740-8456-783EA5876C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567" y="931833"/>
            <a:ext cx="4679574" cy="539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1">
            <a:extLst>
              <a:ext uri="{FF2B5EF4-FFF2-40B4-BE49-F238E27FC236}">
                <a16:creationId xmlns:a16="http://schemas.microsoft.com/office/drawing/2014/main" id="{6EFEC81B-BC94-2B06-559E-48B478FDF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78809"/>
          </a:xfrm>
        </p:spPr>
        <p:txBody>
          <a:bodyPr/>
          <a:lstStyle/>
          <a:p>
            <a:pPr algn="ctr"/>
            <a:r>
              <a:rPr lang="bg-BG" dirty="0"/>
              <a:t>Цел на мобилността: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E088B49A-D2F2-1D11-CAF4-46E1CCF71C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4118" y="1845735"/>
            <a:ext cx="5749962" cy="4023360"/>
          </a:xfrm>
          <a:custGeom>
            <a:avLst/>
            <a:gdLst>
              <a:gd name="connsiteX0" fmla="*/ 0 w 5749962"/>
              <a:gd name="connsiteY0" fmla="*/ 0 h 4023360"/>
              <a:gd name="connsiteX1" fmla="*/ 459997 w 5749962"/>
              <a:gd name="connsiteY1" fmla="*/ 0 h 4023360"/>
              <a:gd name="connsiteX2" fmla="*/ 977494 w 5749962"/>
              <a:gd name="connsiteY2" fmla="*/ 0 h 4023360"/>
              <a:gd name="connsiteX3" fmla="*/ 1552490 w 5749962"/>
              <a:gd name="connsiteY3" fmla="*/ 0 h 4023360"/>
              <a:gd name="connsiteX4" fmla="*/ 2184986 w 5749962"/>
              <a:gd name="connsiteY4" fmla="*/ 0 h 4023360"/>
              <a:gd name="connsiteX5" fmla="*/ 2759982 w 5749962"/>
              <a:gd name="connsiteY5" fmla="*/ 0 h 4023360"/>
              <a:gd name="connsiteX6" fmla="*/ 3334978 w 5749962"/>
              <a:gd name="connsiteY6" fmla="*/ 0 h 4023360"/>
              <a:gd name="connsiteX7" fmla="*/ 3737475 w 5749962"/>
              <a:gd name="connsiteY7" fmla="*/ 0 h 4023360"/>
              <a:gd name="connsiteX8" fmla="*/ 4139973 w 5749962"/>
              <a:gd name="connsiteY8" fmla="*/ 0 h 4023360"/>
              <a:gd name="connsiteX9" fmla="*/ 4542470 w 5749962"/>
              <a:gd name="connsiteY9" fmla="*/ 0 h 4023360"/>
              <a:gd name="connsiteX10" fmla="*/ 5059967 w 5749962"/>
              <a:gd name="connsiteY10" fmla="*/ 0 h 4023360"/>
              <a:gd name="connsiteX11" fmla="*/ 5749962 w 5749962"/>
              <a:gd name="connsiteY11" fmla="*/ 0 h 4023360"/>
              <a:gd name="connsiteX12" fmla="*/ 5749962 w 5749962"/>
              <a:gd name="connsiteY12" fmla="*/ 454065 h 4023360"/>
              <a:gd name="connsiteX13" fmla="*/ 5749962 w 5749962"/>
              <a:gd name="connsiteY13" fmla="*/ 1109298 h 4023360"/>
              <a:gd name="connsiteX14" fmla="*/ 5749962 w 5749962"/>
              <a:gd name="connsiteY14" fmla="*/ 1643830 h 4023360"/>
              <a:gd name="connsiteX15" fmla="*/ 5749962 w 5749962"/>
              <a:gd name="connsiteY15" fmla="*/ 2178362 h 4023360"/>
              <a:gd name="connsiteX16" fmla="*/ 5749962 w 5749962"/>
              <a:gd name="connsiteY16" fmla="*/ 2833595 h 4023360"/>
              <a:gd name="connsiteX17" fmla="*/ 5749962 w 5749962"/>
              <a:gd name="connsiteY17" fmla="*/ 3488828 h 4023360"/>
              <a:gd name="connsiteX18" fmla="*/ 5749962 w 5749962"/>
              <a:gd name="connsiteY18" fmla="*/ 4023360 h 4023360"/>
              <a:gd name="connsiteX19" fmla="*/ 5289965 w 5749962"/>
              <a:gd name="connsiteY19" fmla="*/ 4023360 h 4023360"/>
              <a:gd name="connsiteX20" fmla="*/ 4657469 w 5749962"/>
              <a:gd name="connsiteY20" fmla="*/ 4023360 h 4023360"/>
              <a:gd name="connsiteX21" fmla="*/ 4254972 w 5749962"/>
              <a:gd name="connsiteY21" fmla="*/ 4023360 h 4023360"/>
              <a:gd name="connsiteX22" fmla="*/ 3679976 w 5749962"/>
              <a:gd name="connsiteY22" fmla="*/ 4023360 h 4023360"/>
              <a:gd name="connsiteX23" fmla="*/ 3277478 w 5749962"/>
              <a:gd name="connsiteY23" fmla="*/ 4023360 h 4023360"/>
              <a:gd name="connsiteX24" fmla="*/ 2874981 w 5749962"/>
              <a:gd name="connsiteY24" fmla="*/ 4023360 h 4023360"/>
              <a:gd name="connsiteX25" fmla="*/ 2357484 w 5749962"/>
              <a:gd name="connsiteY25" fmla="*/ 4023360 h 4023360"/>
              <a:gd name="connsiteX26" fmla="*/ 1724989 w 5749962"/>
              <a:gd name="connsiteY26" fmla="*/ 4023360 h 4023360"/>
              <a:gd name="connsiteX27" fmla="*/ 1322491 w 5749962"/>
              <a:gd name="connsiteY27" fmla="*/ 4023360 h 4023360"/>
              <a:gd name="connsiteX28" fmla="*/ 862494 w 5749962"/>
              <a:gd name="connsiteY28" fmla="*/ 4023360 h 4023360"/>
              <a:gd name="connsiteX29" fmla="*/ 0 w 5749962"/>
              <a:gd name="connsiteY29" fmla="*/ 4023360 h 4023360"/>
              <a:gd name="connsiteX30" fmla="*/ 0 w 5749962"/>
              <a:gd name="connsiteY30" fmla="*/ 3368127 h 4023360"/>
              <a:gd name="connsiteX31" fmla="*/ 0 w 5749962"/>
              <a:gd name="connsiteY31" fmla="*/ 2712894 h 4023360"/>
              <a:gd name="connsiteX32" fmla="*/ 0 w 5749962"/>
              <a:gd name="connsiteY32" fmla="*/ 2178362 h 4023360"/>
              <a:gd name="connsiteX33" fmla="*/ 0 w 5749962"/>
              <a:gd name="connsiteY33" fmla="*/ 1563363 h 4023360"/>
              <a:gd name="connsiteX34" fmla="*/ 0 w 5749962"/>
              <a:gd name="connsiteY34" fmla="*/ 948363 h 4023360"/>
              <a:gd name="connsiteX35" fmla="*/ 0 w 5749962"/>
              <a:gd name="connsiteY35" fmla="*/ 0 h 402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749962" h="4023360" fill="none" extrusionOk="0">
                <a:moveTo>
                  <a:pt x="0" y="0"/>
                </a:moveTo>
                <a:cubicBezTo>
                  <a:pt x="124116" y="-49043"/>
                  <a:pt x="365094" y="24140"/>
                  <a:pt x="459997" y="0"/>
                </a:cubicBezTo>
                <a:cubicBezTo>
                  <a:pt x="554900" y="-24140"/>
                  <a:pt x="855637" y="17327"/>
                  <a:pt x="977494" y="0"/>
                </a:cubicBezTo>
                <a:cubicBezTo>
                  <a:pt x="1099351" y="-17327"/>
                  <a:pt x="1396647" y="12442"/>
                  <a:pt x="1552490" y="0"/>
                </a:cubicBezTo>
                <a:cubicBezTo>
                  <a:pt x="1708333" y="-12442"/>
                  <a:pt x="2021889" y="61391"/>
                  <a:pt x="2184986" y="0"/>
                </a:cubicBezTo>
                <a:cubicBezTo>
                  <a:pt x="2348083" y="-61391"/>
                  <a:pt x="2604657" y="16610"/>
                  <a:pt x="2759982" y="0"/>
                </a:cubicBezTo>
                <a:cubicBezTo>
                  <a:pt x="2915307" y="-16610"/>
                  <a:pt x="3082879" y="62707"/>
                  <a:pt x="3334978" y="0"/>
                </a:cubicBezTo>
                <a:cubicBezTo>
                  <a:pt x="3587077" y="-62707"/>
                  <a:pt x="3611389" y="11866"/>
                  <a:pt x="3737475" y="0"/>
                </a:cubicBezTo>
                <a:cubicBezTo>
                  <a:pt x="3863561" y="-11866"/>
                  <a:pt x="3983387" y="10597"/>
                  <a:pt x="4139973" y="0"/>
                </a:cubicBezTo>
                <a:cubicBezTo>
                  <a:pt x="4296559" y="-10597"/>
                  <a:pt x="4349687" y="2248"/>
                  <a:pt x="4542470" y="0"/>
                </a:cubicBezTo>
                <a:cubicBezTo>
                  <a:pt x="4735253" y="-2248"/>
                  <a:pt x="4895931" y="7826"/>
                  <a:pt x="5059967" y="0"/>
                </a:cubicBezTo>
                <a:cubicBezTo>
                  <a:pt x="5224003" y="-7826"/>
                  <a:pt x="5577172" y="32131"/>
                  <a:pt x="5749962" y="0"/>
                </a:cubicBezTo>
                <a:cubicBezTo>
                  <a:pt x="5771307" y="226367"/>
                  <a:pt x="5727431" y="248131"/>
                  <a:pt x="5749962" y="454065"/>
                </a:cubicBezTo>
                <a:cubicBezTo>
                  <a:pt x="5772493" y="659999"/>
                  <a:pt x="5702980" y="847782"/>
                  <a:pt x="5749962" y="1109298"/>
                </a:cubicBezTo>
                <a:cubicBezTo>
                  <a:pt x="5796944" y="1370814"/>
                  <a:pt x="5739782" y="1529510"/>
                  <a:pt x="5749962" y="1643830"/>
                </a:cubicBezTo>
                <a:cubicBezTo>
                  <a:pt x="5760142" y="1758150"/>
                  <a:pt x="5687124" y="1917945"/>
                  <a:pt x="5749962" y="2178362"/>
                </a:cubicBezTo>
                <a:cubicBezTo>
                  <a:pt x="5812800" y="2438779"/>
                  <a:pt x="5718530" y="2579420"/>
                  <a:pt x="5749962" y="2833595"/>
                </a:cubicBezTo>
                <a:cubicBezTo>
                  <a:pt x="5781394" y="3087770"/>
                  <a:pt x="5749885" y="3349516"/>
                  <a:pt x="5749962" y="3488828"/>
                </a:cubicBezTo>
                <a:cubicBezTo>
                  <a:pt x="5750039" y="3628140"/>
                  <a:pt x="5715207" y="3906665"/>
                  <a:pt x="5749962" y="4023360"/>
                </a:cubicBezTo>
                <a:cubicBezTo>
                  <a:pt x="5543434" y="4035098"/>
                  <a:pt x="5478960" y="3969105"/>
                  <a:pt x="5289965" y="4023360"/>
                </a:cubicBezTo>
                <a:cubicBezTo>
                  <a:pt x="5100970" y="4077615"/>
                  <a:pt x="4840983" y="4017468"/>
                  <a:pt x="4657469" y="4023360"/>
                </a:cubicBezTo>
                <a:cubicBezTo>
                  <a:pt x="4473955" y="4029252"/>
                  <a:pt x="4435815" y="4009788"/>
                  <a:pt x="4254972" y="4023360"/>
                </a:cubicBezTo>
                <a:cubicBezTo>
                  <a:pt x="4074129" y="4036932"/>
                  <a:pt x="3845673" y="4009469"/>
                  <a:pt x="3679976" y="4023360"/>
                </a:cubicBezTo>
                <a:cubicBezTo>
                  <a:pt x="3514279" y="4037251"/>
                  <a:pt x="3406381" y="3988162"/>
                  <a:pt x="3277478" y="4023360"/>
                </a:cubicBezTo>
                <a:cubicBezTo>
                  <a:pt x="3148575" y="4058558"/>
                  <a:pt x="3006533" y="4006225"/>
                  <a:pt x="2874981" y="4023360"/>
                </a:cubicBezTo>
                <a:cubicBezTo>
                  <a:pt x="2743429" y="4040495"/>
                  <a:pt x="2553096" y="4020618"/>
                  <a:pt x="2357484" y="4023360"/>
                </a:cubicBezTo>
                <a:cubicBezTo>
                  <a:pt x="2161872" y="4026102"/>
                  <a:pt x="2005847" y="3964544"/>
                  <a:pt x="1724989" y="4023360"/>
                </a:cubicBezTo>
                <a:cubicBezTo>
                  <a:pt x="1444131" y="4082176"/>
                  <a:pt x="1428505" y="3979165"/>
                  <a:pt x="1322491" y="4023360"/>
                </a:cubicBezTo>
                <a:cubicBezTo>
                  <a:pt x="1216477" y="4067555"/>
                  <a:pt x="1032382" y="4005610"/>
                  <a:pt x="862494" y="4023360"/>
                </a:cubicBezTo>
                <a:cubicBezTo>
                  <a:pt x="692606" y="4041110"/>
                  <a:pt x="378599" y="4004723"/>
                  <a:pt x="0" y="4023360"/>
                </a:cubicBezTo>
                <a:cubicBezTo>
                  <a:pt x="-8152" y="3723197"/>
                  <a:pt x="60749" y="3528807"/>
                  <a:pt x="0" y="3368127"/>
                </a:cubicBezTo>
                <a:cubicBezTo>
                  <a:pt x="-60749" y="3207447"/>
                  <a:pt x="78148" y="2957609"/>
                  <a:pt x="0" y="2712894"/>
                </a:cubicBezTo>
                <a:cubicBezTo>
                  <a:pt x="-78148" y="2468179"/>
                  <a:pt x="29272" y="2401745"/>
                  <a:pt x="0" y="2178362"/>
                </a:cubicBezTo>
                <a:cubicBezTo>
                  <a:pt x="-29272" y="1954979"/>
                  <a:pt x="60219" y="1804923"/>
                  <a:pt x="0" y="1563363"/>
                </a:cubicBezTo>
                <a:cubicBezTo>
                  <a:pt x="-60219" y="1321803"/>
                  <a:pt x="68101" y="1253385"/>
                  <a:pt x="0" y="948363"/>
                </a:cubicBezTo>
                <a:cubicBezTo>
                  <a:pt x="-68101" y="643341"/>
                  <a:pt x="60980" y="335013"/>
                  <a:pt x="0" y="0"/>
                </a:cubicBezTo>
                <a:close/>
              </a:path>
              <a:path w="5749962" h="4023360" stroke="0" extrusionOk="0">
                <a:moveTo>
                  <a:pt x="0" y="0"/>
                </a:moveTo>
                <a:cubicBezTo>
                  <a:pt x="280450" y="-40869"/>
                  <a:pt x="384147" y="41123"/>
                  <a:pt x="574996" y="0"/>
                </a:cubicBezTo>
                <a:cubicBezTo>
                  <a:pt x="765845" y="-41123"/>
                  <a:pt x="904817" y="47284"/>
                  <a:pt x="1092493" y="0"/>
                </a:cubicBezTo>
                <a:cubicBezTo>
                  <a:pt x="1280169" y="-47284"/>
                  <a:pt x="1506903" y="67074"/>
                  <a:pt x="1667489" y="0"/>
                </a:cubicBezTo>
                <a:cubicBezTo>
                  <a:pt x="1828075" y="-67074"/>
                  <a:pt x="2124344" y="21764"/>
                  <a:pt x="2242485" y="0"/>
                </a:cubicBezTo>
                <a:cubicBezTo>
                  <a:pt x="2360626" y="-21764"/>
                  <a:pt x="2540597" y="56813"/>
                  <a:pt x="2817481" y="0"/>
                </a:cubicBezTo>
                <a:cubicBezTo>
                  <a:pt x="3094365" y="-56813"/>
                  <a:pt x="3177006" y="82349"/>
                  <a:pt x="3507477" y="0"/>
                </a:cubicBezTo>
                <a:cubicBezTo>
                  <a:pt x="3837948" y="-82349"/>
                  <a:pt x="3908425" y="27951"/>
                  <a:pt x="4197472" y="0"/>
                </a:cubicBezTo>
                <a:cubicBezTo>
                  <a:pt x="4486519" y="-27951"/>
                  <a:pt x="4429359" y="36335"/>
                  <a:pt x="4599970" y="0"/>
                </a:cubicBezTo>
                <a:cubicBezTo>
                  <a:pt x="4770581" y="-36335"/>
                  <a:pt x="4935450" y="36728"/>
                  <a:pt x="5232465" y="0"/>
                </a:cubicBezTo>
                <a:cubicBezTo>
                  <a:pt x="5529481" y="-36728"/>
                  <a:pt x="5634045" y="53337"/>
                  <a:pt x="5749962" y="0"/>
                </a:cubicBezTo>
                <a:cubicBezTo>
                  <a:pt x="5776806" y="229977"/>
                  <a:pt x="5680117" y="491790"/>
                  <a:pt x="5749962" y="655233"/>
                </a:cubicBezTo>
                <a:cubicBezTo>
                  <a:pt x="5819807" y="818676"/>
                  <a:pt x="5742997" y="986615"/>
                  <a:pt x="5749962" y="1109298"/>
                </a:cubicBezTo>
                <a:cubicBezTo>
                  <a:pt x="5756927" y="1231982"/>
                  <a:pt x="5704785" y="1419342"/>
                  <a:pt x="5749962" y="1563363"/>
                </a:cubicBezTo>
                <a:cubicBezTo>
                  <a:pt x="5795139" y="1707385"/>
                  <a:pt x="5712899" y="1860066"/>
                  <a:pt x="5749962" y="2138128"/>
                </a:cubicBezTo>
                <a:cubicBezTo>
                  <a:pt x="5787025" y="2416190"/>
                  <a:pt x="5729279" y="2594749"/>
                  <a:pt x="5749962" y="2793361"/>
                </a:cubicBezTo>
                <a:cubicBezTo>
                  <a:pt x="5770645" y="2991973"/>
                  <a:pt x="5711247" y="3143487"/>
                  <a:pt x="5749962" y="3327893"/>
                </a:cubicBezTo>
                <a:cubicBezTo>
                  <a:pt x="5788677" y="3512299"/>
                  <a:pt x="5672052" y="3848614"/>
                  <a:pt x="5749962" y="4023360"/>
                </a:cubicBezTo>
                <a:cubicBezTo>
                  <a:pt x="5656479" y="4036739"/>
                  <a:pt x="5477717" y="4009768"/>
                  <a:pt x="5289965" y="4023360"/>
                </a:cubicBezTo>
                <a:cubicBezTo>
                  <a:pt x="5102213" y="4036952"/>
                  <a:pt x="5002978" y="4006560"/>
                  <a:pt x="4887468" y="4023360"/>
                </a:cubicBezTo>
                <a:cubicBezTo>
                  <a:pt x="4771958" y="4040160"/>
                  <a:pt x="4621933" y="4013176"/>
                  <a:pt x="4484970" y="4023360"/>
                </a:cubicBezTo>
                <a:cubicBezTo>
                  <a:pt x="4348007" y="4033544"/>
                  <a:pt x="3980791" y="3957514"/>
                  <a:pt x="3852475" y="4023360"/>
                </a:cubicBezTo>
                <a:cubicBezTo>
                  <a:pt x="3724159" y="4089206"/>
                  <a:pt x="3409950" y="3963140"/>
                  <a:pt x="3219979" y="4023360"/>
                </a:cubicBezTo>
                <a:cubicBezTo>
                  <a:pt x="3030008" y="4083580"/>
                  <a:pt x="2895196" y="3981085"/>
                  <a:pt x="2759982" y="4023360"/>
                </a:cubicBezTo>
                <a:cubicBezTo>
                  <a:pt x="2624768" y="4065635"/>
                  <a:pt x="2406867" y="4001591"/>
                  <a:pt x="2069986" y="4023360"/>
                </a:cubicBezTo>
                <a:cubicBezTo>
                  <a:pt x="1733105" y="4045129"/>
                  <a:pt x="1777285" y="4008027"/>
                  <a:pt x="1552490" y="4023360"/>
                </a:cubicBezTo>
                <a:cubicBezTo>
                  <a:pt x="1327695" y="4038693"/>
                  <a:pt x="1223773" y="4003327"/>
                  <a:pt x="919994" y="4023360"/>
                </a:cubicBezTo>
                <a:cubicBezTo>
                  <a:pt x="616215" y="4043393"/>
                  <a:pt x="260820" y="3922994"/>
                  <a:pt x="0" y="4023360"/>
                </a:cubicBezTo>
                <a:cubicBezTo>
                  <a:pt x="-40495" y="3767389"/>
                  <a:pt x="22552" y="3666614"/>
                  <a:pt x="0" y="3488828"/>
                </a:cubicBezTo>
                <a:cubicBezTo>
                  <a:pt x="-22552" y="3311042"/>
                  <a:pt x="29880" y="3152973"/>
                  <a:pt x="0" y="2954296"/>
                </a:cubicBezTo>
                <a:cubicBezTo>
                  <a:pt x="-29880" y="2755619"/>
                  <a:pt x="75948" y="2606475"/>
                  <a:pt x="0" y="2299063"/>
                </a:cubicBezTo>
                <a:cubicBezTo>
                  <a:pt x="-75948" y="1991651"/>
                  <a:pt x="14688" y="1941062"/>
                  <a:pt x="0" y="1804764"/>
                </a:cubicBezTo>
                <a:cubicBezTo>
                  <a:pt x="-14688" y="1668466"/>
                  <a:pt x="38177" y="1543695"/>
                  <a:pt x="0" y="1310466"/>
                </a:cubicBezTo>
                <a:cubicBezTo>
                  <a:pt x="-38177" y="1077237"/>
                  <a:pt x="3376" y="870499"/>
                  <a:pt x="0" y="655233"/>
                </a:cubicBezTo>
                <a:cubicBezTo>
                  <a:pt x="-3376" y="439967"/>
                  <a:pt x="67968" y="299722"/>
                  <a:pt x="0" y="0"/>
                </a:cubicBezTo>
                <a:close/>
              </a:path>
            </a:pathLst>
          </a:custGeom>
          <a:solidFill>
            <a:srgbClr val="FFFFD1"/>
          </a:solidFill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2373989245"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bg-BG" sz="7600" b="1" dirty="0"/>
              <a:t>  1.Работни срещи </a:t>
            </a:r>
            <a:r>
              <a:rPr lang="bg-BG" sz="7600" dirty="0"/>
              <a:t>между учителите на четирите училища.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bg-BG" sz="7600" b="1" dirty="0"/>
              <a:t>  2.Наблюдение и участие в открити уроци</a:t>
            </a:r>
            <a:r>
              <a:rPr lang="bg-BG" sz="7600" dirty="0"/>
              <a:t>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bg-BG" sz="7600" b="1" dirty="0"/>
              <a:t>  3.Представяне на иновациите</a:t>
            </a:r>
            <a:r>
              <a:rPr lang="bg-BG" sz="7600" dirty="0"/>
              <a:t>: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ru-RU" sz="7600" dirty="0" err="1"/>
              <a:t>успешното</a:t>
            </a:r>
            <a:r>
              <a:rPr lang="ru-RU" sz="7600" dirty="0"/>
              <a:t> </a:t>
            </a:r>
            <a:r>
              <a:rPr lang="ru-RU" sz="7600" dirty="0" err="1"/>
              <a:t>съчетаване</a:t>
            </a:r>
            <a:r>
              <a:rPr lang="ru-RU" sz="7600" dirty="0"/>
              <a:t> на </a:t>
            </a:r>
            <a:r>
              <a:rPr lang="ru-RU" sz="7600" dirty="0" err="1"/>
              <a:t>традиционни</a:t>
            </a:r>
            <a:r>
              <a:rPr lang="ru-RU" sz="7600" dirty="0"/>
              <a:t> с </a:t>
            </a:r>
            <a:r>
              <a:rPr lang="ru-RU" sz="7600" dirty="0" err="1"/>
              <a:t>иновативни</a:t>
            </a:r>
            <a:r>
              <a:rPr lang="ru-RU" sz="7600" dirty="0"/>
              <a:t> </a:t>
            </a:r>
            <a:r>
              <a:rPr lang="ru-RU" sz="7600" dirty="0" err="1"/>
              <a:t>методи</a:t>
            </a:r>
            <a:r>
              <a:rPr lang="ru-RU" sz="7600" dirty="0"/>
              <a:t> на </a:t>
            </a:r>
            <a:r>
              <a:rPr lang="ru-RU" sz="7600" dirty="0" err="1"/>
              <a:t>преподаване</a:t>
            </a:r>
            <a:r>
              <a:rPr lang="bg-BG" sz="7600" dirty="0"/>
              <a:t>;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bg-BG" sz="7600" dirty="0"/>
              <a:t>прилагане на критическото мислене в часовете;</a:t>
            </a:r>
          </a:p>
          <a:p>
            <a:pPr marL="0" indent="0">
              <a:lnSpc>
                <a:spcPct val="170000"/>
              </a:lnSpc>
              <a:buNone/>
            </a:pPr>
            <a:endParaRPr lang="bg-BG" sz="6200" dirty="0"/>
          </a:p>
          <a:p>
            <a:endParaRPr lang="bg-BG" dirty="0"/>
          </a:p>
          <a:p>
            <a:endParaRPr lang="bg-BG" dirty="0"/>
          </a:p>
        </p:txBody>
      </p:sp>
      <p:sp>
        <p:nvSpPr>
          <p:cNvPr id="7" name="Контейнер за съдържание 6">
            <a:extLst>
              <a:ext uri="{FF2B5EF4-FFF2-40B4-BE49-F238E27FC236}">
                <a16:creationId xmlns:a16="http://schemas.microsoft.com/office/drawing/2014/main" id="{68953717-23A7-4C48-ADBA-CCB4754D8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922" y="1845735"/>
            <a:ext cx="5525843" cy="4023360"/>
          </a:xfrm>
          <a:custGeom>
            <a:avLst/>
            <a:gdLst>
              <a:gd name="connsiteX0" fmla="*/ 0 w 5525843"/>
              <a:gd name="connsiteY0" fmla="*/ 0 h 4023360"/>
              <a:gd name="connsiteX1" fmla="*/ 386809 w 5525843"/>
              <a:gd name="connsiteY1" fmla="*/ 0 h 4023360"/>
              <a:gd name="connsiteX2" fmla="*/ 939393 w 5525843"/>
              <a:gd name="connsiteY2" fmla="*/ 0 h 4023360"/>
              <a:gd name="connsiteX3" fmla="*/ 1436719 w 5525843"/>
              <a:gd name="connsiteY3" fmla="*/ 0 h 4023360"/>
              <a:gd name="connsiteX4" fmla="*/ 1934045 w 5525843"/>
              <a:gd name="connsiteY4" fmla="*/ 0 h 4023360"/>
              <a:gd name="connsiteX5" fmla="*/ 2431371 w 5525843"/>
              <a:gd name="connsiteY5" fmla="*/ 0 h 4023360"/>
              <a:gd name="connsiteX6" fmla="*/ 2873438 w 5525843"/>
              <a:gd name="connsiteY6" fmla="*/ 0 h 4023360"/>
              <a:gd name="connsiteX7" fmla="*/ 3370764 w 5525843"/>
              <a:gd name="connsiteY7" fmla="*/ 0 h 4023360"/>
              <a:gd name="connsiteX8" fmla="*/ 3978607 w 5525843"/>
              <a:gd name="connsiteY8" fmla="*/ 0 h 4023360"/>
              <a:gd name="connsiteX9" fmla="*/ 4531191 w 5525843"/>
              <a:gd name="connsiteY9" fmla="*/ 0 h 4023360"/>
              <a:gd name="connsiteX10" fmla="*/ 5525843 w 5525843"/>
              <a:gd name="connsiteY10" fmla="*/ 0 h 4023360"/>
              <a:gd name="connsiteX11" fmla="*/ 5525843 w 5525843"/>
              <a:gd name="connsiteY11" fmla="*/ 534532 h 4023360"/>
              <a:gd name="connsiteX12" fmla="*/ 5525843 w 5525843"/>
              <a:gd name="connsiteY12" fmla="*/ 1028831 h 4023360"/>
              <a:gd name="connsiteX13" fmla="*/ 5525843 w 5525843"/>
              <a:gd name="connsiteY13" fmla="*/ 1523129 h 4023360"/>
              <a:gd name="connsiteX14" fmla="*/ 5525843 w 5525843"/>
              <a:gd name="connsiteY14" fmla="*/ 1977194 h 4023360"/>
              <a:gd name="connsiteX15" fmla="*/ 5525843 w 5525843"/>
              <a:gd name="connsiteY15" fmla="*/ 2632427 h 4023360"/>
              <a:gd name="connsiteX16" fmla="*/ 5525843 w 5525843"/>
              <a:gd name="connsiteY16" fmla="*/ 3166959 h 4023360"/>
              <a:gd name="connsiteX17" fmla="*/ 5525843 w 5525843"/>
              <a:gd name="connsiteY17" fmla="*/ 4023360 h 4023360"/>
              <a:gd name="connsiteX18" fmla="*/ 4862742 w 5525843"/>
              <a:gd name="connsiteY18" fmla="*/ 4023360 h 4023360"/>
              <a:gd name="connsiteX19" fmla="*/ 4420674 w 5525843"/>
              <a:gd name="connsiteY19" fmla="*/ 4023360 h 4023360"/>
              <a:gd name="connsiteX20" fmla="*/ 3978607 w 5525843"/>
              <a:gd name="connsiteY20" fmla="*/ 4023360 h 4023360"/>
              <a:gd name="connsiteX21" fmla="*/ 3536540 w 5525843"/>
              <a:gd name="connsiteY21" fmla="*/ 4023360 h 4023360"/>
              <a:gd name="connsiteX22" fmla="*/ 2983955 w 5525843"/>
              <a:gd name="connsiteY22" fmla="*/ 4023360 h 4023360"/>
              <a:gd name="connsiteX23" fmla="*/ 2486629 w 5525843"/>
              <a:gd name="connsiteY23" fmla="*/ 4023360 h 4023360"/>
              <a:gd name="connsiteX24" fmla="*/ 1878787 w 5525843"/>
              <a:gd name="connsiteY24" fmla="*/ 4023360 h 4023360"/>
              <a:gd name="connsiteX25" fmla="*/ 1215685 w 5525843"/>
              <a:gd name="connsiteY25" fmla="*/ 4023360 h 4023360"/>
              <a:gd name="connsiteX26" fmla="*/ 773618 w 5525843"/>
              <a:gd name="connsiteY26" fmla="*/ 4023360 h 4023360"/>
              <a:gd name="connsiteX27" fmla="*/ 0 w 5525843"/>
              <a:gd name="connsiteY27" fmla="*/ 4023360 h 4023360"/>
              <a:gd name="connsiteX28" fmla="*/ 0 w 5525843"/>
              <a:gd name="connsiteY28" fmla="*/ 3569295 h 4023360"/>
              <a:gd name="connsiteX29" fmla="*/ 0 w 5525843"/>
              <a:gd name="connsiteY29" fmla="*/ 2914062 h 4023360"/>
              <a:gd name="connsiteX30" fmla="*/ 0 w 5525843"/>
              <a:gd name="connsiteY30" fmla="*/ 2419764 h 4023360"/>
              <a:gd name="connsiteX31" fmla="*/ 0 w 5525843"/>
              <a:gd name="connsiteY31" fmla="*/ 1925465 h 4023360"/>
              <a:gd name="connsiteX32" fmla="*/ 0 w 5525843"/>
              <a:gd name="connsiteY32" fmla="*/ 1270232 h 4023360"/>
              <a:gd name="connsiteX33" fmla="*/ 0 w 5525843"/>
              <a:gd name="connsiteY33" fmla="*/ 695467 h 4023360"/>
              <a:gd name="connsiteX34" fmla="*/ 0 w 5525843"/>
              <a:gd name="connsiteY34" fmla="*/ 0 h 402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525843" h="4023360" fill="none" extrusionOk="0">
                <a:moveTo>
                  <a:pt x="0" y="0"/>
                </a:moveTo>
                <a:cubicBezTo>
                  <a:pt x="100589" y="-35797"/>
                  <a:pt x="207366" y="9380"/>
                  <a:pt x="386809" y="0"/>
                </a:cubicBezTo>
                <a:cubicBezTo>
                  <a:pt x="566252" y="-9380"/>
                  <a:pt x="809761" y="45691"/>
                  <a:pt x="939393" y="0"/>
                </a:cubicBezTo>
                <a:cubicBezTo>
                  <a:pt x="1069025" y="-45691"/>
                  <a:pt x="1320606" y="32265"/>
                  <a:pt x="1436719" y="0"/>
                </a:cubicBezTo>
                <a:cubicBezTo>
                  <a:pt x="1552832" y="-32265"/>
                  <a:pt x="1742377" y="28692"/>
                  <a:pt x="1934045" y="0"/>
                </a:cubicBezTo>
                <a:cubicBezTo>
                  <a:pt x="2125713" y="-28692"/>
                  <a:pt x="2331046" y="1886"/>
                  <a:pt x="2431371" y="0"/>
                </a:cubicBezTo>
                <a:cubicBezTo>
                  <a:pt x="2531696" y="-1886"/>
                  <a:pt x="2711272" y="10306"/>
                  <a:pt x="2873438" y="0"/>
                </a:cubicBezTo>
                <a:cubicBezTo>
                  <a:pt x="3035604" y="-10306"/>
                  <a:pt x="3162456" y="19418"/>
                  <a:pt x="3370764" y="0"/>
                </a:cubicBezTo>
                <a:cubicBezTo>
                  <a:pt x="3579072" y="-19418"/>
                  <a:pt x="3763305" y="43352"/>
                  <a:pt x="3978607" y="0"/>
                </a:cubicBezTo>
                <a:cubicBezTo>
                  <a:pt x="4193909" y="-43352"/>
                  <a:pt x="4306399" y="45699"/>
                  <a:pt x="4531191" y="0"/>
                </a:cubicBezTo>
                <a:cubicBezTo>
                  <a:pt x="4755983" y="-45699"/>
                  <a:pt x="5135939" y="19798"/>
                  <a:pt x="5525843" y="0"/>
                </a:cubicBezTo>
                <a:cubicBezTo>
                  <a:pt x="5580551" y="177553"/>
                  <a:pt x="5486347" y="298539"/>
                  <a:pt x="5525843" y="534532"/>
                </a:cubicBezTo>
                <a:cubicBezTo>
                  <a:pt x="5565339" y="770525"/>
                  <a:pt x="5497601" y="891253"/>
                  <a:pt x="5525843" y="1028831"/>
                </a:cubicBezTo>
                <a:cubicBezTo>
                  <a:pt x="5554085" y="1166409"/>
                  <a:pt x="5488932" y="1352548"/>
                  <a:pt x="5525843" y="1523129"/>
                </a:cubicBezTo>
                <a:cubicBezTo>
                  <a:pt x="5562754" y="1693710"/>
                  <a:pt x="5491289" y="1823060"/>
                  <a:pt x="5525843" y="1977194"/>
                </a:cubicBezTo>
                <a:cubicBezTo>
                  <a:pt x="5560397" y="2131328"/>
                  <a:pt x="5491525" y="2408209"/>
                  <a:pt x="5525843" y="2632427"/>
                </a:cubicBezTo>
                <a:cubicBezTo>
                  <a:pt x="5560161" y="2856645"/>
                  <a:pt x="5479918" y="2931924"/>
                  <a:pt x="5525843" y="3166959"/>
                </a:cubicBezTo>
                <a:cubicBezTo>
                  <a:pt x="5571768" y="3401994"/>
                  <a:pt x="5517826" y="3786090"/>
                  <a:pt x="5525843" y="4023360"/>
                </a:cubicBezTo>
                <a:cubicBezTo>
                  <a:pt x="5344385" y="4025132"/>
                  <a:pt x="5039888" y="3955562"/>
                  <a:pt x="4862742" y="4023360"/>
                </a:cubicBezTo>
                <a:cubicBezTo>
                  <a:pt x="4685596" y="4091158"/>
                  <a:pt x="4633154" y="3974194"/>
                  <a:pt x="4420674" y="4023360"/>
                </a:cubicBezTo>
                <a:cubicBezTo>
                  <a:pt x="4208194" y="4072526"/>
                  <a:pt x="4113198" y="4018426"/>
                  <a:pt x="3978607" y="4023360"/>
                </a:cubicBezTo>
                <a:cubicBezTo>
                  <a:pt x="3844016" y="4028294"/>
                  <a:pt x="3653544" y="3972344"/>
                  <a:pt x="3536540" y="4023360"/>
                </a:cubicBezTo>
                <a:cubicBezTo>
                  <a:pt x="3419536" y="4074376"/>
                  <a:pt x="3232649" y="3976716"/>
                  <a:pt x="2983955" y="4023360"/>
                </a:cubicBezTo>
                <a:cubicBezTo>
                  <a:pt x="2735262" y="4070004"/>
                  <a:pt x="2645863" y="3970062"/>
                  <a:pt x="2486629" y="4023360"/>
                </a:cubicBezTo>
                <a:cubicBezTo>
                  <a:pt x="2327395" y="4076658"/>
                  <a:pt x="2073933" y="3965159"/>
                  <a:pt x="1878787" y="4023360"/>
                </a:cubicBezTo>
                <a:cubicBezTo>
                  <a:pt x="1683641" y="4081561"/>
                  <a:pt x="1398604" y="4011994"/>
                  <a:pt x="1215685" y="4023360"/>
                </a:cubicBezTo>
                <a:cubicBezTo>
                  <a:pt x="1032766" y="4034726"/>
                  <a:pt x="980862" y="3990242"/>
                  <a:pt x="773618" y="4023360"/>
                </a:cubicBezTo>
                <a:cubicBezTo>
                  <a:pt x="566374" y="4056478"/>
                  <a:pt x="367239" y="3938536"/>
                  <a:pt x="0" y="4023360"/>
                </a:cubicBezTo>
                <a:cubicBezTo>
                  <a:pt x="-45017" y="3881724"/>
                  <a:pt x="3088" y="3677697"/>
                  <a:pt x="0" y="3569295"/>
                </a:cubicBezTo>
                <a:cubicBezTo>
                  <a:pt x="-3088" y="3460894"/>
                  <a:pt x="11645" y="3115723"/>
                  <a:pt x="0" y="2914062"/>
                </a:cubicBezTo>
                <a:cubicBezTo>
                  <a:pt x="-11645" y="2712401"/>
                  <a:pt x="16011" y="2581016"/>
                  <a:pt x="0" y="2419764"/>
                </a:cubicBezTo>
                <a:cubicBezTo>
                  <a:pt x="-16011" y="2258512"/>
                  <a:pt x="1240" y="2167690"/>
                  <a:pt x="0" y="1925465"/>
                </a:cubicBezTo>
                <a:cubicBezTo>
                  <a:pt x="-1240" y="1683240"/>
                  <a:pt x="18743" y="1512578"/>
                  <a:pt x="0" y="1270232"/>
                </a:cubicBezTo>
                <a:cubicBezTo>
                  <a:pt x="-18743" y="1027886"/>
                  <a:pt x="17632" y="969573"/>
                  <a:pt x="0" y="695467"/>
                </a:cubicBezTo>
                <a:cubicBezTo>
                  <a:pt x="-17632" y="421361"/>
                  <a:pt x="44832" y="144829"/>
                  <a:pt x="0" y="0"/>
                </a:cubicBezTo>
                <a:close/>
              </a:path>
              <a:path w="5525843" h="4023360" stroke="0" extrusionOk="0">
                <a:moveTo>
                  <a:pt x="0" y="0"/>
                </a:moveTo>
                <a:cubicBezTo>
                  <a:pt x="155184" y="-927"/>
                  <a:pt x="369102" y="34060"/>
                  <a:pt x="497326" y="0"/>
                </a:cubicBezTo>
                <a:cubicBezTo>
                  <a:pt x="625550" y="-34060"/>
                  <a:pt x="925123" y="47064"/>
                  <a:pt x="1160427" y="0"/>
                </a:cubicBezTo>
                <a:cubicBezTo>
                  <a:pt x="1395731" y="-47064"/>
                  <a:pt x="1487366" y="15306"/>
                  <a:pt x="1602494" y="0"/>
                </a:cubicBezTo>
                <a:cubicBezTo>
                  <a:pt x="1717622" y="-15306"/>
                  <a:pt x="1855632" y="12203"/>
                  <a:pt x="2099820" y="0"/>
                </a:cubicBezTo>
                <a:cubicBezTo>
                  <a:pt x="2344008" y="-12203"/>
                  <a:pt x="2573202" y="44155"/>
                  <a:pt x="2707663" y="0"/>
                </a:cubicBezTo>
                <a:cubicBezTo>
                  <a:pt x="2842124" y="-44155"/>
                  <a:pt x="2902134" y="32414"/>
                  <a:pt x="3094472" y="0"/>
                </a:cubicBezTo>
                <a:cubicBezTo>
                  <a:pt x="3286810" y="-32414"/>
                  <a:pt x="3372572" y="31058"/>
                  <a:pt x="3536540" y="0"/>
                </a:cubicBezTo>
                <a:cubicBezTo>
                  <a:pt x="3700508" y="-31058"/>
                  <a:pt x="3949524" y="14917"/>
                  <a:pt x="4144382" y="0"/>
                </a:cubicBezTo>
                <a:cubicBezTo>
                  <a:pt x="4339240" y="-14917"/>
                  <a:pt x="4447783" y="14898"/>
                  <a:pt x="4696967" y="0"/>
                </a:cubicBezTo>
                <a:cubicBezTo>
                  <a:pt x="4946152" y="-14898"/>
                  <a:pt x="5280919" y="35880"/>
                  <a:pt x="5525843" y="0"/>
                </a:cubicBezTo>
                <a:cubicBezTo>
                  <a:pt x="5536382" y="148360"/>
                  <a:pt x="5457331" y="372517"/>
                  <a:pt x="5525843" y="655233"/>
                </a:cubicBezTo>
                <a:cubicBezTo>
                  <a:pt x="5594355" y="937949"/>
                  <a:pt x="5515572" y="992643"/>
                  <a:pt x="5525843" y="1310466"/>
                </a:cubicBezTo>
                <a:cubicBezTo>
                  <a:pt x="5536114" y="1628289"/>
                  <a:pt x="5471346" y="1792008"/>
                  <a:pt x="5525843" y="1925465"/>
                </a:cubicBezTo>
                <a:cubicBezTo>
                  <a:pt x="5580340" y="2058922"/>
                  <a:pt x="5507269" y="2320204"/>
                  <a:pt x="5525843" y="2540464"/>
                </a:cubicBezTo>
                <a:cubicBezTo>
                  <a:pt x="5544417" y="2760724"/>
                  <a:pt x="5493327" y="3054018"/>
                  <a:pt x="5525843" y="3195697"/>
                </a:cubicBezTo>
                <a:cubicBezTo>
                  <a:pt x="5558359" y="3337376"/>
                  <a:pt x="5520374" y="3700934"/>
                  <a:pt x="5525843" y="4023360"/>
                </a:cubicBezTo>
                <a:cubicBezTo>
                  <a:pt x="5374930" y="4064957"/>
                  <a:pt x="5322083" y="3981580"/>
                  <a:pt x="5139034" y="4023360"/>
                </a:cubicBezTo>
                <a:cubicBezTo>
                  <a:pt x="4955985" y="4065140"/>
                  <a:pt x="4806548" y="4008582"/>
                  <a:pt x="4696967" y="4023360"/>
                </a:cubicBezTo>
                <a:cubicBezTo>
                  <a:pt x="4587386" y="4038138"/>
                  <a:pt x="4297687" y="3963370"/>
                  <a:pt x="4144382" y="4023360"/>
                </a:cubicBezTo>
                <a:cubicBezTo>
                  <a:pt x="3991078" y="4083350"/>
                  <a:pt x="3856784" y="4018707"/>
                  <a:pt x="3757573" y="4023360"/>
                </a:cubicBezTo>
                <a:cubicBezTo>
                  <a:pt x="3658362" y="4028013"/>
                  <a:pt x="3526881" y="4011785"/>
                  <a:pt x="3370764" y="4023360"/>
                </a:cubicBezTo>
                <a:cubicBezTo>
                  <a:pt x="3214647" y="4034935"/>
                  <a:pt x="3075048" y="4008434"/>
                  <a:pt x="2928697" y="4023360"/>
                </a:cubicBezTo>
                <a:cubicBezTo>
                  <a:pt x="2782346" y="4038286"/>
                  <a:pt x="2700355" y="3977742"/>
                  <a:pt x="2541888" y="4023360"/>
                </a:cubicBezTo>
                <a:cubicBezTo>
                  <a:pt x="2383421" y="4068978"/>
                  <a:pt x="2256772" y="3978071"/>
                  <a:pt x="1989303" y="4023360"/>
                </a:cubicBezTo>
                <a:cubicBezTo>
                  <a:pt x="1721835" y="4068649"/>
                  <a:pt x="1651482" y="3987536"/>
                  <a:pt x="1381461" y="4023360"/>
                </a:cubicBezTo>
                <a:cubicBezTo>
                  <a:pt x="1111440" y="4059184"/>
                  <a:pt x="1061993" y="3981066"/>
                  <a:pt x="939393" y="4023360"/>
                </a:cubicBezTo>
                <a:cubicBezTo>
                  <a:pt x="816793" y="4065654"/>
                  <a:pt x="192298" y="3950346"/>
                  <a:pt x="0" y="4023360"/>
                </a:cubicBezTo>
                <a:cubicBezTo>
                  <a:pt x="-32775" y="3869294"/>
                  <a:pt x="55128" y="3695935"/>
                  <a:pt x="0" y="3529061"/>
                </a:cubicBezTo>
                <a:cubicBezTo>
                  <a:pt x="-55128" y="3362187"/>
                  <a:pt x="57738" y="3226407"/>
                  <a:pt x="0" y="3034763"/>
                </a:cubicBezTo>
                <a:cubicBezTo>
                  <a:pt x="-57738" y="2843119"/>
                  <a:pt x="33257" y="2727954"/>
                  <a:pt x="0" y="2540464"/>
                </a:cubicBezTo>
                <a:cubicBezTo>
                  <a:pt x="-33257" y="2352974"/>
                  <a:pt x="26896" y="2190035"/>
                  <a:pt x="0" y="2046166"/>
                </a:cubicBezTo>
                <a:cubicBezTo>
                  <a:pt x="-26896" y="1902297"/>
                  <a:pt x="22645" y="1684976"/>
                  <a:pt x="0" y="1551867"/>
                </a:cubicBezTo>
                <a:cubicBezTo>
                  <a:pt x="-22645" y="1418758"/>
                  <a:pt x="19217" y="1118029"/>
                  <a:pt x="0" y="896635"/>
                </a:cubicBezTo>
                <a:cubicBezTo>
                  <a:pt x="-19217" y="675241"/>
                  <a:pt x="81183" y="294336"/>
                  <a:pt x="0" y="0"/>
                </a:cubicBezTo>
                <a:close/>
              </a:path>
            </a:pathLst>
          </a:custGeom>
          <a:solidFill>
            <a:srgbClr val="FFFFD1"/>
          </a:solidFill>
          <a:ln w="381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544499808"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bg-BG" sz="7600" dirty="0"/>
              <a:t>механизъм за създаване и прилагане на иновативни методи;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ru-RU" sz="7600" dirty="0" err="1"/>
              <a:t>комуникация</a:t>
            </a:r>
            <a:r>
              <a:rPr lang="ru-RU" sz="7600" dirty="0"/>
              <a:t> между </a:t>
            </a:r>
            <a:r>
              <a:rPr lang="ru-RU" sz="7600" dirty="0" err="1"/>
              <a:t>учениците</a:t>
            </a:r>
            <a:r>
              <a:rPr lang="ru-RU" sz="7600" dirty="0"/>
              <a:t> в </a:t>
            </a:r>
            <a:r>
              <a:rPr lang="ru-RU" sz="7600" dirty="0" err="1"/>
              <a:t>малката</a:t>
            </a:r>
            <a:r>
              <a:rPr lang="ru-RU" sz="7600" dirty="0"/>
              <a:t> </a:t>
            </a:r>
            <a:r>
              <a:rPr lang="ru-RU" sz="7600" dirty="0" err="1"/>
              <a:t>група</a:t>
            </a:r>
            <a:r>
              <a:rPr lang="ru-RU" sz="7600" dirty="0"/>
              <a:t>;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ru-RU" sz="7600" dirty="0" err="1"/>
              <a:t>изграждане</a:t>
            </a:r>
            <a:r>
              <a:rPr lang="ru-RU" sz="7600" dirty="0"/>
              <a:t> на </a:t>
            </a:r>
            <a:r>
              <a:rPr lang="ru-RU" sz="7600" dirty="0" err="1"/>
              <a:t>социални</a:t>
            </a:r>
            <a:r>
              <a:rPr lang="ru-RU" sz="7600" dirty="0"/>
              <a:t> умения за </a:t>
            </a:r>
            <a:r>
              <a:rPr lang="ru-RU" sz="7600" dirty="0" err="1"/>
              <a:t>преодоляване</a:t>
            </a:r>
            <a:r>
              <a:rPr lang="ru-RU" sz="7600" dirty="0"/>
              <a:t> на </a:t>
            </a:r>
            <a:r>
              <a:rPr lang="ru-RU" sz="7600" dirty="0" err="1"/>
              <a:t>бариерите</a:t>
            </a:r>
            <a:r>
              <a:rPr lang="ru-RU" sz="7600" dirty="0"/>
              <a:t> в </a:t>
            </a:r>
            <a:r>
              <a:rPr lang="ru-RU" sz="7600" dirty="0" err="1"/>
              <a:t>общуването</a:t>
            </a:r>
            <a:r>
              <a:rPr lang="ru-RU" sz="7600" dirty="0"/>
              <a:t>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bg-BG" sz="7600" b="1" dirty="0"/>
              <a:t>  4</a:t>
            </a:r>
            <a:r>
              <a:rPr lang="bg-BG" sz="7600" dirty="0"/>
              <a:t>.</a:t>
            </a:r>
            <a:r>
              <a:rPr lang="bg-BG" sz="7600" b="1" dirty="0"/>
              <a:t>Културно-образователна програма.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84463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1891552" y="369792"/>
            <a:ext cx="10192871" cy="866714"/>
          </a:xfrm>
          <a:solidFill>
            <a:srgbClr val="FFFFD1"/>
          </a:solidFill>
        </p:spPr>
        <p:txBody>
          <a:bodyPr rtlCol="0">
            <a:normAutofit fontScale="90000"/>
          </a:bodyPr>
          <a:lstStyle/>
          <a:p>
            <a:pPr algn="ctr"/>
            <a:br>
              <a:rPr lang="ru-RU" dirty="0"/>
            </a:br>
            <a:br>
              <a:rPr lang="ru-RU" dirty="0"/>
            </a:br>
            <a:r>
              <a:rPr lang="bg-BG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 срещи </a:t>
            </a:r>
            <a:r>
              <a:rPr lang="bg-BG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учителите на четирите училища</a:t>
            </a:r>
            <a:br>
              <a:rPr lang="bg-BG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70C0"/>
                </a:solidFill>
              </a:rPr>
              <a:t> </a:t>
            </a:r>
            <a:endParaRPr lang="bg-BG" sz="3600" b="1" dirty="0">
              <a:solidFill>
                <a:srgbClr val="0070C0"/>
              </a:solidFill>
            </a:endParaRPr>
          </a:p>
        </p:txBody>
      </p:sp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7637929" y="1810832"/>
            <a:ext cx="4132313" cy="4763084"/>
          </a:xfrm>
        </p:spPr>
        <p:txBody>
          <a:bodyPr rtlCol="0">
            <a:noAutofit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bg-BG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време на срещите домакините представиха своите дейности по НП „Иновации в действие“ за периода от 2018г. до момента, разказаха ни за училището и успешното съчетаване на традиционни с иновативни методи на преподаване. </a:t>
            </a:r>
          </a:p>
          <a:p>
            <a:pPr marL="0" indent="0" algn="ctr" rtl="0">
              <a:lnSpc>
                <a:spcPct val="150000"/>
              </a:lnSpc>
              <a:buNone/>
            </a:pPr>
            <a:r>
              <a:rPr lang="bg-BG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Гостите също разказаха за своите училища.</a:t>
            </a:r>
          </a:p>
        </p:txBody>
      </p:sp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370A67B1-B737-4D39-98D6-26BCA3D0CB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2" r="14212"/>
          <a:stretch/>
        </p:blipFill>
        <p:spPr>
          <a:xfrm>
            <a:off x="134472" y="1936376"/>
            <a:ext cx="7413812" cy="4094632"/>
          </a:xfrm>
          <a:prstGeom prst="rect">
            <a:avLst/>
          </a:prstGeom>
        </p:spPr>
      </p:pic>
      <p:sp>
        <p:nvSpPr>
          <p:cNvPr id="8" name="Текстово поле 7">
            <a:extLst>
              <a:ext uri="{FF2B5EF4-FFF2-40B4-BE49-F238E27FC236}">
                <a16:creationId xmlns:a16="http://schemas.microsoft.com/office/drawing/2014/main" id="{62F6260E-BB48-48DF-A384-94025526A61E}"/>
              </a:ext>
            </a:extLst>
          </p:cNvPr>
          <p:cNvSpPr txBox="1"/>
          <p:nvPr/>
        </p:nvSpPr>
        <p:spPr>
          <a:xfrm>
            <a:off x="5746375" y="1152366"/>
            <a:ext cx="2483223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/>
              <a:t>23.04.2025г.</a:t>
            </a:r>
            <a:endParaRPr lang="bg-BG" sz="3200" dirty="0"/>
          </a:p>
        </p:txBody>
      </p:sp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025D9B0E-FEA9-445B-9C24-6C315277B8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886"/>
            <a:ext cx="1981199" cy="19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55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35E18AA-6D7A-4EC1-A23E-9CBEB08C5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3"/>
          </a:xfrm>
          <a:solidFill>
            <a:srgbClr val="FFFFD1"/>
          </a:solidFill>
          <a:ln w="38100">
            <a:solidFill>
              <a:srgbClr val="008000"/>
            </a:solidFill>
          </a:ln>
        </p:spPr>
        <p:txBody>
          <a:bodyPr>
            <a:normAutofit/>
          </a:bodyPr>
          <a:lstStyle/>
          <a:p>
            <a:pPr algn="ctr"/>
            <a:r>
              <a:rPr lang="bg-BG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Добрите практики – представяне на иновациите от колеги</a:t>
            </a:r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41D6820D-A4DB-48AE-8254-6B4EBCA946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341" y="3174079"/>
            <a:ext cx="5674659" cy="3191996"/>
          </a:xfrm>
          <a:prstGeom prst="rect">
            <a:avLst/>
          </a:prstGeom>
        </p:spPr>
      </p:pic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8B3F4881-2061-4AEC-A715-812EBA3B68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25" b="9480"/>
          <a:stretch/>
        </p:blipFill>
        <p:spPr>
          <a:xfrm>
            <a:off x="71717" y="1144681"/>
            <a:ext cx="6527369" cy="3481107"/>
          </a:xfrm>
          <a:prstGeom prst="rect">
            <a:avLst/>
          </a:prstGeom>
        </p:spPr>
      </p:pic>
      <p:sp>
        <p:nvSpPr>
          <p:cNvPr id="8" name="Текстово поле 7">
            <a:extLst>
              <a:ext uri="{FF2B5EF4-FFF2-40B4-BE49-F238E27FC236}">
                <a16:creationId xmlns:a16="http://schemas.microsoft.com/office/drawing/2014/main" id="{82E270C3-3CB2-4E21-99DB-E6494FD362D4}"/>
              </a:ext>
            </a:extLst>
          </p:cNvPr>
          <p:cNvSpPr txBox="1"/>
          <p:nvPr/>
        </p:nvSpPr>
        <p:spPr>
          <a:xfrm>
            <a:off x="6858000" y="1972235"/>
            <a:ext cx="5015219" cy="523220"/>
          </a:xfrm>
          <a:prstGeom prst="rect">
            <a:avLst/>
          </a:prstGeom>
          <a:noFill/>
          <a:ln w="28575">
            <a:noFill/>
            <a:prstDash val="lgDashDot"/>
          </a:ln>
        </p:spPr>
        <p:txBody>
          <a:bodyPr wrap="none" rtlCol="0">
            <a:spAutoFit/>
          </a:bodyPr>
          <a:lstStyle/>
          <a:p>
            <a:r>
              <a:rPr lang="bg-BG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Хисаря- моят град в 1. и 2. клас</a:t>
            </a:r>
          </a:p>
        </p:txBody>
      </p:sp>
      <p:sp>
        <p:nvSpPr>
          <p:cNvPr id="9" name="Текстово поле 8">
            <a:extLst>
              <a:ext uri="{FF2B5EF4-FFF2-40B4-BE49-F238E27FC236}">
                <a16:creationId xmlns:a16="http://schemas.microsoft.com/office/drawing/2014/main" id="{E785FAF6-3236-4398-B62E-1433D1723DDB}"/>
              </a:ext>
            </a:extLst>
          </p:cNvPr>
          <p:cNvSpPr txBox="1"/>
          <p:nvPr/>
        </p:nvSpPr>
        <p:spPr>
          <a:xfrm>
            <a:off x="219104" y="4863119"/>
            <a:ext cx="6150851" cy="523220"/>
          </a:xfrm>
          <a:custGeom>
            <a:avLst/>
            <a:gdLst>
              <a:gd name="connsiteX0" fmla="*/ 0 w 6150851"/>
              <a:gd name="connsiteY0" fmla="*/ 0 h 523220"/>
              <a:gd name="connsiteX1" fmla="*/ 6150851 w 6150851"/>
              <a:gd name="connsiteY1" fmla="*/ 0 h 523220"/>
              <a:gd name="connsiteX2" fmla="*/ 6150851 w 6150851"/>
              <a:gd name="connsiteY2" fmla="*/ 523220 h 523220"/>
              <a:gd name="connsiteX3" fmla="*/ 0 w 6150851"/>
              <a:gd name="connsiteY3" fmla="*/ 523220 h 523220"/>
              <a:gd name="connsiteX4" fmla="*/ 0 w 6150851"/>
              <a:gd name="connsiteY4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0851" h="523220" extrusionOk="0">
                <a:moveTo>
                  <a:pt x="0" y="0"/>
                </a:moveTo>
                <a:cubicBezTo>
                  <a:pt x="2341653" y="90187"/>
                  <a:pt x="4569699" y="87040"/>
                  <a:pt x="6150851" y="0"/>
                </a:cubicBezTo>
                <a:cubicBezTo>
                  <a:pt x="6176937" y="152248"/>
                  <a:pt x="6135367" y="433068"/>
                  <a:pt x="6150851" y="523220"/>
                </a:cubicBezTo>
                <a:cubicBezTo>
                  <a:pt x="5470739" y="382960"/>
                  <a:pt x="2265217" y="378806"/>
                  <a:pt x="0" y="523220"/>
                </a:cubicBezTo>
                <a:cubicBezTo>
                  <a:pt x="10221" y="365442"/>
                  <a:pt x="-2165" y="257906"/>
                  <a:pt x="0" y="0"/>
                </a:cubicBezTo>
                <a:close/>
              </a:path>
            </a:pathLst>
          </a:custGeom>
          <a:noFill/>
          <a:ln w="38100">
            <a:noFill/>
            <a:prstDash val="sysDash"/>
            <a:extLst>
              <a:ext uri="{C807C97D-BFC1-408E-A445-0C87EB9F89A2}">
                <ask:lineSketchStyleProps xmlns:ask="http://schemas.microsoft.com/office/drawing/2018/sketchyshapes" sd="419431553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r>
              <a:rPr lang="bg-BG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Хисаря- традиции и обичаи във 2. клас</a:t>
            </a:r>
          </a:p>
        </p:txBody>
      </p:sp>
      <p:sp>
        <p:nvSpPr>
          <p:cNvPr id="10" name="Текстово поле 9">
            <a:extLst>
              <a:ext uri="{FF2B5EF4-FFF2-40B4-BE49-F238E27FC236}">
                <a16:creationId xmlns:a16="http://schemas.microsoft.com/office/drawing/2014/main" id="{A704788C-AC1E-4390-9CA3-4189C22BB589}"/>
              </a:ext>
            </a:extLst>
          </p:cNvPr>
          <p:cNvSpPr txBox="1"/>
          <p:nvPr/>
        </p:nvSpPr>
        <p:spPr>
          <a:xfrm>
            <a:off x="337629" y="5713319"/>
            <a:ext cx="5758371" cy="523220"/>
          </a:xfrm>
          <a:custGeom>
            <a:avLst/>
            <a:gdLst>
              <a:gd name="connsiteX0" fmla="*/ 0 w 5758371"/>
              <a:gd name="connsiteY0" fmla="*/ 0 h 523220"/>
              <a:gd name="connsiteX1" fmla="*/ 460670 w 5758371"/>
              <a:gd name="connsiteY1" fmla="*/ 0 h 523220"/>
              <a:gd name="connsiteX2" fmla="*/ 921339 w 5758371"/>
              <a:gd name="connsiteY2" fmla="*/ 0 h 523220"/>
              <a:gd name="connsiteX3" fmla="*/ 1439593 w 5758371"/>
              <a:gd name="connsiteY3" fmla="*/ 0 h 523220"/>
              <a:gd name="connsiteX4" fmla="*/ 2073014 w 5758371"/>
              <a:gd name="connsiteY4" fmla="*/ 0 h 523220"/>
              <a:gd name="connsiteX5" fmla="*/ 2764018 w 5758371"/>
              <a:gd name="connsiteY5" fmla="*/ 0 h 523220"/>
              <a:gd name="connsiteX6" fmla="*/ 3224688 w 5758371"/>
              <a:gd name="connsiteY6" fmla="*/ 0 h 523220"/>
              <a:gd name="connsiteX7" fmla="*/ 3685357 w 5758371"/>
              <a:gd name="connsiteY7" fmla="*/ 0 h 523220"/>
              <a:gd name="connsiteX8" fmla="*/ 4088443 w 5758371"/>
              <a:gd name="connsiteY8" fmla="*/ 0 h 523220"/>
              <a:gd name="connsiteX9" fmla="*/ 4779448 w 5758371"/>
              <a:gd name="connsiteY9" fmla="*/ 0 h 523220"/>
              <a:gd name="connsiteX10" fmla="*/ 5240118 w 5758371"/>
              <a:gd name="connsiteY10" fmla="*/ 0 h 523220"/>
              <a:gd name="connsiteX11" fmla="*/ 5758371 w 5758371"/>
              <a:gd name="connsiteY11" fmla="*/ 0 h 523220"/>
              <a:gd name="connsiteX12" fmla="*/ 5758371 w 5758371"/>
              <a:gd name="connsiteY12" fmla="*/ 523220 h 523220"/>
              <a:gd name="connsiteX13" fmla="*/ 5297701 w 5758371"/>
              <a:gd name="connsiteY13" fmla="*/ 523220 h 523220"/>
              <a:gd name="connsiteX14" fmla="*/ 4721864 w 5758371"/>
              <a:gd name="connsiteY14" fmla="*/ 523220 h 523220"/>
              <a:gd name="connsiteX15" fmla="*/ 4203611 w 5758371"/>
              <a:gd name="connsiteY15" fmla="*/ 523220 h 523220"/>
              <a:gd name="connsiteX16" fmla="*/ 3800525 w 5758371"/>
              <a:gd name="connsiteY16" fmla="*/ 523220 h 523220"/>
              <a:gd name="connsiteX17" fmla="*/ 3224688 w 5758371"/>
              <a:gd name="connsiteY17" fmla="*/ 523220 h 523220"/>
              <a:gd name="connsiteX18" fmla="*/ 2706434 w 5758371"/>
              <a:gd name="connsiteY18" fmla="*/ 523220 h 523220"/>
              <a:gd name="connsiteX19" fmla="*/ 2245765 w 5758371"/>
              <a:gd name="connsiteY19" fmla="*/ 523220 h 523220"/>
              <a:gd name="connsiteX20" fmla="*/ 1612344 w 5758371"/>
              <a:gd name="connsiteY20" fmla="*/ 523220 h 523220"/>
              <a:gd name="connsiteX21" fmla="*/ 1209258 w 5758371"/>
              <a:gd name="connsiteY21" fmla="*/ 523220 h 523220"/>
              <a:gd name="connsiteX22" fmla="*/ 691005 w 5758371"/>
              <a:gd name="connsiteY22" fmla="*/ 523220 h 523220"/>
              <a:gd name="connsiteX23" fmla="*/ 0 w 5758371"/>
              <a:gd name="connsiteY23" fmla="*/ 523220 h 523220"/>
              <a:gd name="connsiteX24" fmla="*/ 0 w 5758371"/>
              <a:gd name="connsiteY24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758371" h="523220" extrusionOk="0">
                <a:moveTo>
                  <a:pt x="0" y="0"/>
                </a:moveTo>
                <a:cubicBezTo>
                  <a:pt x="120962" y="-39072"/>
                  <a:pt x="271260" y="53816"/>
                  <a:pt x="460670" y="0"/>
                </a:cubicBezTo>
                <a:cubicBezTo>
                  <a:pt x="650080" y="-53816"/>
                  <a:pt x="777695" y="84"/>
                  <a:pt x="921339" y="0"/>
                </a:cubicBezTo>
                <a:cubicBezTo>
                  <a:pt x="1064983" y="-84"/>
                  <a:pt x="1232295" y="13968"/>
                  <a:pt x="1439593" y="0"/>
                </a:cubicBezTo>
                <a:cubicBezTo>
                  <a:pt x="1646891" y="-13968"/>
                  <a:pt x="1840563" y="22524"/>
                  <a:pt x="2073014" y="0"/>
                </a:cubicBezTo>
                <a:cubicBezTo>
                  <a:pt x="2305465" y="-22524"/>
                  <a:pt x="2494089" y="44376"/>
                  <a:pt x="2764018" y="0"/>
                </a:cubicBezTo>
                <a:cubicBezTo>
                  <a:pt x="3033947" y="-44376"/>
                  <a:pt x="3092562" y="49666"/>
                  <a:pt x="3224688" y="0"/>
                </a:cubicBezTo>
                <a:cubicBezTo>
                  <a:pt x="3356814" y="-49666"/>
                  <a:pt x="3472244" y="47688"/>
                  <a:pt x="3685357" y="0"/>
                </a:cubicBezTo>
                <a:cubicBezTo>
                  <a:pt x="3898470" y="-47688"/>
                  <a:pt x="3897583" y="8638"/>
                  <a:pt x="4088443" y="0"/>
                </a:cubicBezTo>
                <a:cubicBezTo>
                  <a:pt x="4279303" y="-8638"/>
                  <a:pt x="4588180" y="1304"/>
                  <a:pt x="4779448" y="0"/>
                </a:cubicBezTo>
                <a:cubicBezTo>
                  <a:pt x="4970717" y="-1304"/>
                  <a:pt x="5137888" y="14041"/>
                  <a:pt x="5240118" y="0"/>
                </a:cubicBezTo>
                <a:cubicBezTo>
                  <a:pt x="5342348" y="-14041"/>
                  <a:pt x="5615697" y="12777"/>
                  <a:pt x="5758371" y="0"/>
                </a:cubicBezTo>
                <a:cubicBezTo>
                  <a:pt x="5763261" y="137743"/>
                  <a:pt x="5721203" y="280160"/>
                  <a:pt x="5758371" y="523220"/>
                </a:cubicBezTo>
                <a:cubicBezTo>
                  <a:pt x="5625191" y="538095"/>
                  <a:pt x="5416192" y="511537"/>
                  <a:pt x="5297701" y="523220"/>
                </a:cubicBezTo>
                <a:cubicBezTo>
                  <a:pt x="5179210" y="534903"/>
                  <a:pt x="4885934" y="493323"/>
                  <a:pt x="4721864" y="523220"/>
                </a:cubicBezTo>
                <a:cubicBezTo>
                  <a:pt x="4557794" y="553117"/>
                  <a:pt x="4354285" y="500461"/>
                  <a:pt x="4203611" y="523220"/>
                </a:cubicBezTo>
                <a:cubicBezTo>
                  <a:pt x="4052937" y="545979"/>
                  <a:pt x="3912881" y="511305"/>
                  <a:pt x="3800525" y="523220"/>
                </a:cubicBezTo>
                <a:cubicBezTo>
                  <a:pt x="3688169" y="535135"/>
                  <a:pt x="3484224" y="497599"/>
                  <a:pt x="3224688" y="523220"/>
                </a:cubicBezTo>
                <a:cubicBezTo>
                  <a:pt x="2965152" y="548841"/>
                  <a:pt x="2868505" y="479830"/>
                  <a:pt x="2706434" y="523220"/>
                </a:cubicBezTo>
                <a:cubicBezTo>
                  <a:pt x="2544363" y="566610"/>
                  <a:pt x="2364089" y="487819"/>
                  <a:pt x="2245765" y="523220"/>
                </a:cubicBezTo>
                <a:cubicBezTo>
                  <a:pt x="2127441" y="558621"/>
                  <a:pt x="1840877" y="460640"/>
                  <a:pt x="1612344" y="523220"/>
                </a:cubicBezTo>
                <a:cubicBezTo>
                  <a:pt x="1383811" y="585800"/>
                  <a:pt x="1368906" y="477089"/>
                  <a:pt x="1209258" y="523220"/>
                </a:cubicBezTo>
                <a:cubicBezTo>
                  <a:pt x="1049610" y="569351"/>
                  <a:pt x="841037" y="509674"/>
                  <a:pt x="691005" y="523220"/>
                </a:cubicBezTo>
                <a:cubicBezTo>
                  <a:pt x="540973" y="536766"/>
                  <a:pt x="279248" y="454719"/>
                  <a:pt x="0" y="523220"/>
                </a:cubicBezTo>
                <a:cubicBezTo>
                  <a:pt x="-818" y="357783"/>
                  <a:pt x="6779" y="160410"/>
                  <a:pt x="0" y="0"/>
                </a:cubicBezTo>
                <a:close/>
              </a:path>
            </a:pathLst>
          </a:custGeom>
          <a:noFill/>
          <a:ln w="38100">
            <a:noFill/>
            <a:prstDash val="lgDash"/>
            <a:extLst>
              <a:ext uri="{C807C97D-BFC1-408E-A445-0C87EB9F89A2}">
                <ask:lineSketchStyleProps xmlns:ask="http://schemas.microsoft.com/office/drawing/2018/sketchyshapes" sd="213220012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none" rtlCol="0">
            <a:spAutoFit/>
          </a:bodyPr>
          <a:lstStyle/>
          <a:p>
            <a:r>
              <a:rPr lang="bg-BG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Нетрадиционни изкуства във 2. клас</a:t>
            </a:r>
          </a:p>
        </p:txBody>
      </p:sp>
    </p:spTree>
    <p:extLst>
      <p:ext uri="{BB962C8B-B14F-4D97-AF65-F5344CB8AC3E}">
        <p14:creationId xmlns:p14="http://schemas.microsoft.com/office/powerpoint/2010/main" val="278487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ово поле 8">
            <a:extLst>
              <a:ext uri="{FF2B5EF4-FFF2-40B4-BE49-F238E27FC236}">
                <a16:creationId xmlns:a16="http://schemas.microsoft.com/office/drawing/2014/main" id="{A386A65B-166A-BF70-351D-5904E0BD8A16}"/>
              </a:ext>
            </a:extLst>
          </p:cNvPr>
          <p:cNvSpPr txBox="1"/>
          <p:nvPr/>
        </p:nvSpPr>
        <p:spPr>
          <a:xfrm>
            <a:off x="815789" y="329737"/>
            <a:ext cx="10737548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endParaRPr lang="bg-BG" sz="2800" dirty="0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E49C97B-5E30-4DAD-9384-29DAE7F70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71" y="286603"/>
            <a:ext cx="11824447" cy="830898"/>
          </a:xfrm>
          <a:custGeom>
            <a:avLst/>
            <a:gdLst>
              <a:gd name="connsiteX0" fmla="*/ 0 w 11824447"/>
              <a:gd name="connsiteY0" fmla="*/ 0 h 735373"/>
              <a:gd name="connsiteX1" fmla="*/ 11824447 w 11824447"/>
              <a:gd name="connsiteY1" fmla="*/ 0 h 735373"/>
              <a:gd name="connsiteX2" fmla="*/ 11824447 w 11824447"/>
              <a:gd name="connsiteY2" fmla="*/ 735373 h 735373"/>
              <a:gd name="connsiteX3" fmla="*/ 0 w 11824447"/>
              <a:gd name="connsiteY3" fmla="*/ 735373 h 735373"/>
              <a:gd name="connsiteX4" fmla="*/ 0 w 11824447"/>
              <a:gd name="connsiteY4" fmla="*/ 0 h 735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24447" h="735373" fill="none" extrusionOk="0">
                <a:moveTo>
                  <a:pt x="0" y="0"/>
                </a:moveTo>
                <a:cubicBezTo>
                  <a:pt x="3183506" y="82155"/>
                  <a:pt x="7271412" y="-124670"/>
                  <a:pt x="11824447" y="0"/>
                </a:cubicBezTo>
                <a:cubicBezTo>
                  <a:pt x="11827351" y="202906"/>
                  <a:pt x="11884630" y="425424"/>
                  <a:pt x="11824447" y="735373"/>
                </a:cubicBezTo>
                <a:cubicBezTo>
                  <a:pt x="9026360" y="835658"/>
                  <a:pt x="4441820" y="780908"/>
                  <a:pt x="0" y="735373"/>
                </a:cubicBezTo>
                <a:cubicBezTo>
                  <a:pt x="13574" y="642860"/>
                  <a:pt x="-8175" y="267958"/>
                  <a:pt x="0" y="0"/>
                </a:cubicBezTo>
                <a:close/>
              </a:path>
              <a:path w="11824447" h="735373" stroke="0" extrusionOk="0">
                <a:moveTo>
                  <a:pt x="0" y="0"/>
                </a:moveTo>
                <a:cubicBezTo>
                  <a:pt x="4732588" y="50519"/>
                  <a:pt x="10438189" y="147960"/>
                  <a:pt x="11824447" y="0"/>
                </a:cubicBezTo>
                <a:cubicBezTo>
                  <a:pt x="11881566" y="174628"/>
                  <a:pt x="11778284" y="463506"/>
                  <a:pt x="11824447" y="735373"/>
                </a:cubicBezTo>
                <a:cubicBezTo>
                  <a:pt x="7061131" y="772278"/>
                  <a:pt x="4835763" y="736202"/>
                  <a:pt x="0" y="735373"/>
                </a:cubicBezTo>
                <a:cubicBezTo>
                  <a:pt x="-44129" y="556405"/>
                  <a:pt x="47150" y="174117"/>
                  <a:pt x="0" y="0"/>
                </a:cubicBezTo>
                <a:close/>
              </a:path>
            </a:pathLst>
          </a:custGeom>
          <a:solidFill>
            <a:srgbClr val="FFFFD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7991649">
                  <a:custGeom>
                    <a:avLst/>
                    <a:gdLst>
                      <a:gd name="connsiteX0" fmla="*/ 0 w 11824447"/>
                      <a:gd name="connsiteY0" fmla="*/ 0 h 830898"/>
                      <a:gd name="connsiteX1" fmla="*/ 11824447 w 11824447"/>
                      <a:gd name="connsiteY1" fmla="*/ 0 h 830898"/>
                      <a:gd name="connsiteX2" fmla="*/ 11824447 w 11824447"/>
                      <a:gd name="connsiteY2" fmla="*/ 830898 h 830898"/>
                      <a:gd name="connsiteX3" fmla="*/ 0 w 11824447"/>
                      <a:gd name="connsiteY3" fmla="*/ 830898 h 830898"/>
                      <a:gd name="connsiteX4" fmla="*/ 0 w 11824447"/>
                      <a:gd name="connsiteY4" fmla="*/ 0 h 830898"/>
                      <a:gd name="connsiteX0" fmla="*/ 0 w 11824447"/>
                      <a:gd name="connsiteY0" fmla="*/ 0 h 830898"/>
                      <a:gd name="connsiteX1" fmla="*/ 11824447 w 11824447"/>
                      <a:gd name="connsiteY1" fmla="*/ 0 h 830898"/>
                      <a:gd name="connsiteX2" fmla="*/ 11824447 w 11824447"/>
                      <a:gd name="connsiteY2" fmla="*/ 830898 h 830898"/>
                      <a:gd name="connsiteX3" fmla="*/ 0 w 11824447"/>
                      <a:gd name="connsiteY3" fmla="*/ 830898 h 830898"/>
                      <a:gd name="connsiteX4" fmla="*/ 0 w 11824447"/>
                      <a:gd name="connsiteY4" fmla="*/ 0 h 8308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824447" h="830898" fill="none" extrusionOk="0">
                        <a:moveTo>
                          <a:pt x="0" y="0"/>
                        </a:moveTo>
                        <a:cubicBezTo>
                          <a:pt x="3225391" y="292862"/>
                          <a:pt x="7871255" y="-96937"/>
                          <a:pt x="11824447" y="0"/>
                        </a:cubicBezTo>
                        <a:cubicBezTo>
                          <a:pt x="11793294" y="254400"/>
                          <a:pt x="11931181" y="464725"/>
                          <a:pt x="11824447" y="830898"/>
                        </a:cubicBezTo>
                        <a:cubicBezTo>
                          <a:pt x="8987611" y="835255"/>
                          <a:pt x="4428849" y="817573"/>
                          <a:pt x="0" y="830898"/>
                        </a:cubicBezTo>
                        <a:cubicBezTo>
                          <a:pt x="-6658" y="755674"/>
                          <a:pt x="-10309" y="353654"/>
                          <a:pt x="0" y="0"/>
                        </a:cubicBezTo>
                        <a:close/>
                      </a:path>
                      <a:path w="11824447" h="830898" stroke="0" extrusionOk="0">
                        <a:moveTo>
                          <a:pt x="0" y="0"/>
                        </a:moveTo>
                        <a:cubicBezTo>
                          <a:pt x="4587478" y="290590"/>
                          <a:pt x="10527771" y="-60269"/>
                          <a:pt x="11824447" y="0"/>
                        </a:cubicBezTo>
                        <a:cubicBezTo>
                          <a:pt x="11848566" y="220027"/>
                          <a:pt x="11817725" y="549644"/>
                          <a:pt x="11824447" y="830898"/>
                        </a:cubicBezTo>
                        <a:cubicBezTo>
                          <a:pt x="10192462" y="943996"/>
                          <a:pt x="5903604" y="678322"/>
                          <a:pt x="0" y="830898"/>
                        </a:cubicBezTo>
                        <a:cubicBezTo>
                          <a:pt x="-39804" y="637979"/>
                          <a:pt x="45669" y="212133"/>
                          <a:pt x="0" y="0"/>
                        </a:cubicBezTo>
                        <a:close/>
                      </a:path>
                      <a:path w="11824447" h="830898" fill="none" stroke="0" extrusionOk="0">
                        <a:moveTo>
                          <a:pt x="0" y="0"/>
                        </a:moveTo>
                        <a:cubicBezTo>
                          <a:pt x="2777338" y="561951"/>
                          <a:pt x="7060386" y="-44550"/>
                          <a:pt x="11824447" y="0"/>
                        </a:cubicBezTo>
                        <a:cubicBezTo>
                          <a:pt x="11798405" y="220336"/>
                          <a:pt x="11908517" y="443192"/>
                          <a:pt x="11824447" y="830898"/>
                        </a:cubicBezTo>
                        <a:cubicBezTo>
                          <a:pt x="8484551" y="1411444"/>
                          <a:pt x="4483660" y="1059303"/>
                          <a:pt x="0" y="830898"/>
                        </a:cubicBezTo>
                        <a:cubicBezTo>
                          <a:pt x="5358" y="714149"/>
                          <a:pt x="17610" y="26111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txBody>
          <a:bodyPr>
            <a:normAutofit fontScale="90000"/>
          </a:bodyPr>
          <a:lstStyle/>
          <a:p>
            <a:pPr algn="ctr"/>
            <a:r>
              <a:rPr lang="bg-BG" sz="30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Разглеждане на материално-техническата база на училището домакин</a:t>
            </a:r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5892686E-A3F7-46A1-B7AF-E7F42E3D07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" t="15531" b="4179"/>
          <a:stretch/>
        </p:blipFill>
        <p:spPr>
          <a:xfrm>
            <a:off x="132505" y="1117501"/>
            <a:ext cx="3268517" cy="4859138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6B1D4436-39BD-40C8-8819-AE118C56D5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9"/>
          <a:stretch/>
        </p:blipFill>
        <p:spPr>
          <a:xfrm>
            <a:off x="8889588" y="1117501"/>
            <a:ext cx="2977390" cy="4919957"/>
          </a:xfrm>
          <a:prstGeom prst="rect">
            <a:avLst/>
          </a:prstGeom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EE81D97F-2E4D-4CA8-AC8A-E15F2334C4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1"/>
          <a:stretch/>
        </p:blipFill>
        <p:spPr>
          <a:xfrm>
            <a:off x="3583796" y="1117501"/>
            <a:ext cx="5024407" cy="4050233"/>
          </a:xfrm>
          <a:prstGeom prst="rect">
            <a:avLst/>
          </a:prstGeom>
        </p:spPr>
      </p:pic>
      <p:sp>
        <p:nvSpPr>
          <p:cNvPr id="12" name="Текстово поле 11">
            <a:extLst>
              <a:ext uri="{FF2B5EF4-FFF2-40B4-BE49-F238E27FC236}">
                <a16:creationId xmlns:a16="http://schemas.microsoft.com/office/drawing/2014/main" id="{C81BF652-8466-48B0-8859-7ED439AC7C7C}"/>
              </a:ext>
            </a:extLst>
          </p:cNvPr>
          <p:cNvSpPr txBox="1"/>
          <p:nvPr/>
        </p:nvSpPr>
        <p:spPr>
          <a:xfrm>
            <a:off x="4270809" y="5347448"/>
            <a:ext cx="35463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200" dirty="0"/>
              <a:t>Цветни и красиви коридори</a:t>
            </a:r>
          </a:p>
        </p:txBody>
      </p:sp>
      <p:sp>
        <p:nvSpPr>
          <p:cNvPr id="13" name="Текстово поле 12">
            <a:extLst>
              <a:ext uri="{FF2B5EF4-FFF2-40B4-BE49-F238E27FC236}">
                <a16:creationId xmlns:a16="http://schemas.microsoft.com/office/drawing/2014/main" id="{6946835D-E33F-4477-BD4E-7CF58281B0E1}"/>
              </a:ext>
            </a:extLst>
          </p:cNvPr>
          <p:cNvSpPr txBox="1"/>
          <p:nvPr/>
        </p:nvSpPr>
        <p:spPr>
          <a:xfrm>
            <a:off x="0" y="5976639"/>
            <a:ext cx="341433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200" dirty="0"/>
              <a:t>Кабинет за обща подкрепа</a:t>
            </a:r>
          </a:p>
        </p:txBody>
      </p:sp>
      <p:sp>
        <p:nvSpPr>
          <p:cNvPr id="15" name="Текстово поле 14">
            <a:extLst>
              <a:ext uri="{FF2B5EF4-FFF2-40B4-BE49-F238E27FC236}">
                <a16:creationId xmlns:a16="http://schemas.microsoft.com/office/drawing/2014/main" id="{DFF7271A-6ACC-4021-9670-88BB0B841B35}"/>
              </a:ext>
            </a:extLst>
          </p:cNvPr>
          <p:cNvSpPr txBox="1"/>
          <p:nvPr/>
        </p:nvSpPr>
        <p:spPr>
          <a:xfrm>
            <a:off x="7938913" y="5976639"/>
            <a:ext cx="42530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200" dirty="0"/>
              <a:t>Ученически изложби във фоайето</a:t>
            </a:r>
          </a:p>
        </p:txBody>
      </p:sp>
    </p:spTree>
    <p:extLst>
      <p:ext uri="{BB962C8B-B14F-4D97-AF65-F5344CB8AC3E}">
        <p14:creationId xmlns:p14="http://schemas.microsoft.com/office/powerpoint/2010/main" val="201362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лавие 1">
            <a:extLst>
              <a:ext uri="{FF2B5EF4-FFF2-40B4-BE49-F238E27FC236}">
                <a16:creationId xmlns:a16="http://schemas.microsoft.com/office/drawing/2014/main" id="{63A6B99D-C6CA-4F4B-85FD-3BB568896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776" y="277639"/>
            <a:ext cx="11824447" cy="735373"/>
          </a:xfrm>
          <a:custGeom>
            <a:avLst/>
            <a:gdLst>
              <a:gd name="connsiteX0" fmla="*/ 0 w 11824447"/>
              <a:gd name="connsiteY0" fmla="*/ 0 h 735373"/>
              <a:gd name="connsiteX1" fmla="*/ 11824447 w 11824447"/>
              <a:gd name="connsiteY1" fmla="*/ 0 h 735373"/>
              <a:gd name="connsiteX2" fmla="*/ 11824447 w 11824447"/>
              <a:gd name="connsiteY2" fmla="*/ 735373 h 735373"/>
              <a:gd name="connsiteX3" fmla="*/ 0 w 11824447"/>
              <a:gd name="connsiteY3" fmla="*/ 735373 h 735373"/>
              <a:gd name="connsiteX4" fmla="*/ 0 w 11824447"/>
              <a:gd name="connsiteY4" fmla="*/ 0 h 735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24447" h="735373" fill="none" extrusionOk="0">
                <a:moveTo>
                  <a:pt x="0" y="0"/>
                </a:moveTo>
                <a:cubicBezTo>
                  <a:pt x="3183506" y="82155"/>
                  <a:pt x="7271412" y="-124670"/>
                  <a:pt x="11824447" y="0"/>
                </a:cubicBezTo>
                <a:cubicBezTo>
                  <a:pt x="11827351" y="202906"/>
                  <a:pt x="11884630" y="425424"/>
                  <a:pt x="11824447" y="735373"/>
                </a:cubicBezTo>
                <a:cubicBezTo>
                  <a:pt x="9026360" y="835658"/>
                  <a:pt x="4441820" y="780908"/>
                  <a:pt x="0" y="735373"/>
                </a:cubicBezTo>
                <a:cubicBezTo>
                  <a:pt x="13574" y="642860"/>
                  <a:pt x="-8175" y="267958"/>
                  <a:pt x="0" y="0"/>
                </a:cubicBezTo>
                <a:close/>
              </a:path>
              <a:path w="11824447" h="735373" stroke="0" extrusionOk="0">
                <a:moveTo>
                  <a:pt x="0" y="0"/>
                </a:moveTo>
                <a:cubicBezTo>
                  <a:pt x="4732588" y="50519"/>
                  <a:pt x="10438189" y="147960"/>
                  <a:pt x="11824447" y="0"/>
                </a:cubicBezTo>
                <a:cubicBezTo>
                  <a:pt x="11881566" y="174628"/>
                  <a:pt x="11778284" y="463506"/>
                  <a:pt x="11824447" y="735373"/>
                </a:cubicBezTo>
                <a:cubicBezTo>
                  <a:pt x="7061131" y="772278"/>
                  <a:pt x="4835763" y="736202"/>
                  <a:pt x="0" y="735373"/>
                </a:cubicBezTo>
                <a:cubicBezTo>
                  <a:pt x="-44129" y="556405"/>
                  <a:pt x="47150" y="174117"/>
                  <a:pt x="0" y="0"/>
                </a:cubicBezTo>
                <a:close/>
              </a:path>
            </a:pathLst>
          </a:custGeom>
          <a:solidFill>
            <a:srgbClr val="FFFFD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97991649">
                  <ask:type>
                    <ask:lineSketchCurve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pPr algn="ctr"/>
            <a:r>
              <a:rPr lang="bg-BG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ЦВЕТНИ И ПЪСТРИ КЛАСНИ СТАИ</a:t>
            </a:r>
          </a:p>
        </p:txBody>
      </p:sp>
      <p:pic>
        <p:nvPicPr>
          <p:cNvPr id="11" name="Картина 10">
            <a:extLst>
              <a:ext uri="{FF2B5EF4-FFF2-40B4-BE49-F238E27FC236}">
                <a16:creationId xmlns:a16="http://schemas.microsoft.com/office/drawing/2014/main" id="{BD0CD955-3F7D-4343-8F01-CC83921595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04" r="35185"/>
          <a:stretch/>
        </p:blipFill>
        <p:spPr>
          <a:xfrm>
            <a:off x="4437755" y="1144012"/>
            <a:ext cx="3505814" cy="5185070"/>
          </a:xfrm>
          <a:prstGeom prst="rect">
            <a:avLst/>
          </a:prstGeom>
        </p:spPr>
      </p:pic>
      <p:pic>
        <p:nvPicPr>
          <p:cNvPr id="13" name="Картина 12">
            <a:extLst>
              <a:ext uri="{FF2B5EF4-FFF2-40B4-BE49-F238E27FC236}">
                <a16:creationId xmlns:a16="http://schemas.microsoft.com/office/drawing/2014/main" id="{6F3C40C2-C6E0-4523-9F28-618D5659DE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39" r="13692"/>
          <a:stretch/>
        </p:blipFill>
        <p:spPr>
          <a:xfrm>
            <a:off x="98613" y="1144012"/>
            <a:ext cx="4040841" cy="5185070"/>
          </a:xfrm>
          <a:prstGeom prst="rect">
            <a:avLst/>
          </a:prstGeom>
        </p:spPr>
      </p:pic>
      <p:pic>
        <p:nvPicPr>
          <p:cNvPr id="15" name="Картина 14">
            <a:extLst>
              <a:ext uri="{FF2B5EF4-FFF2-40B4-BE49-F238E27FC236}">
                <a16:creationId xmlns:a16="http://schemas.microsoft.com/office/drawing/2014/main" id="{74981356-18A0-4DD4-9FA3-70C0432340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563" y="1189317"/>
            <a:ext cx="3854824" cy="513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14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04258B5D-8FD0-4BFD-9CD1-3308897FF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27797"/>
          </a:xfrm>
          <a:custGeom>
            <a:avLst/>
            <a:gdLst>
              <a:gd name="connsiteX0" fmla="*/ 0 w 10058400"/>
              <a:gd name="connsiteY0" fmla="*/ 0 h 627797"/>
              <a:gd name="connsiteX1" fmla="*/ 10058400 w 10058400"/>
              <a:gd name="connsiteY1" fmla="*/ 0 h 627797"/>
              <a:gd name="connsiteX2" fmla="*/ 10058400 w 10058400"/>
              <a:gd name="connsiteY2" fmla="*/ 627797 h 627797"/>
              <a:gd name="connsiteX3" fmla="*/ 0 w 10058400"/>
              <a:gd name="connsiteY3" fmla="*/ 627797 h 627797"/>
              <a:gd name="connsiteX4" fmla="*/ 0 w 10058400"/>
              <a:gd name="connsiteY4" fmla="*/ 0 h 62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58400" h="627797" fill="none" extrusionOk="0">
                <a:moveTo>
                  <a:pt x="0" y="0"/>
                </a:moveTo>
                <a:cubicBezTo>
                  <a:pt x="1074512" y="124435"/>
                  <a:pt x="8981574" y="47703"/>
                  <a:pt x="10058400" y="0"/>
                </a:cubicBezTo>
                <a:cubicBezTo>
                  <a:pt x="10099892" y="72215"/>
                  <a:pt x="10017817" y="332149"/>
                  <a:pt x="10058400" y="627797"/>
                </a:cubicBezTo>
                <a:cubicBezTo>
                  <a:pt x="7349186" y="586897"/>
                  <a:pt x="1053228" y="728895"/>
                  <a:pt x="0" y="627797"/>
                </a:cubicBezTo>
                <a:cubicBezTo>
                  <a:pt x="-41546" y="318589"/>
                  <a:pt x="1453" y="302360"/>
                  <a:pt x="0" y="0"/>
                </a:cubicBezTo>
                <a:close/>
              </a:path>
              <a:path w="10058400" h="627797" stroke="0" extrusionOk="0">
                <a:moveTo>
                  <a:pt x="0" y="0"/>
                </a:moveTo>
                <a:cubicBezTo>
                  <a:pt x="4628639" y="22389"/>
                  <a:pt x="5328033" y="-90260"/>
                  <a:pt x="10058400" y="0"/>
                </a:cubicBezTo>
                <a:cubicBezTo>
                  <a:pt x="10027677" y="76660"/>
                  <a:pt x="10043555" y="342746"/>
                  <a:pt x="10058400" y="627797"/>
                </a:cubicBezTo>
                <a:cubicBezTo>
                  <a:pt x="8972596" y="519555"/>
                  <a:pt x="1432892" y="540324"/>
                  <a:pt x="0" y="627797"/>
                </a:cubicBezTo>
                <a:cubicBezTo>
                  <a:pt x="-5337" y="426203"/>
                  <a:pt x="-54002" y="218482"/>
                  <a:pt x="0" y="0"/>
                </a:cubicBezTo>
                <a:close/>
              </a:path>
            </a:pathLst>
          </a:custGeom>
          <a:solidFill>
            <a:srgbClr val="FFFFD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785248701">
                  <ask:type>
                    <ask:lineSketchCurve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pPr algn="ctr"/>
            <a:r>
              <a:rPr lang="bg-BG" sz="3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открити уроци – 24.04.2025г.</a:t>
            </a:r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B620BF14-71CC-414D-B76C-E80C0734F1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" t="12287"/>
          <a:stretch/>
        </p:blipFill>
        <p:spPr>
          <a:xfrm>
            <a:off x="161365" y="1120588"/>
            <a:ext cx="4115559" cy="5172635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3168F34B-0454-4C0A-8DB2-2BB56372257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87"/>
          <a:stretch/>
        </p:blipFill>
        <p:spPr>
          <a:xfrm>
            <a:off x="7068870" y="1326775"/>
            <a:ext cx="5123130" cy="4509247"/>
          </a:xfrm>
          <a:prstGeom prst="rect">
            <a:avLst/>
          </a:prstGeom>
        </p:spPr>
      </p:pic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id="{212F8B4C-8B8C-4978-A9A4-47A43D89D9FB}"/>
              </a:ext>
            </a:extLst>
          </p:cNvPr>
          <p:cNvSpPr txBox="1"/>
          <p:nvPr/>
        </p:nvSpPr>
        <p:spPr>
          <a:xfrm>
            <a:off x="4276925" y="1900518"/>
            <a:ext cx="2818840" cy="2677656"/>
          </a:xfrm>
          <a:prstGeom prst="rect">
            <a:avLst/>
          </a:prstGeom>
          <a:noFill/>
          <a:ln w="57150">
            <a:solidFill>
              <a:srgbClr val="FF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bg-BG" sz="2400" dirty="0"/>
              <a:t>Г-жа </a:t>
            </a:r>
            <a:r>
              <a:rPr lang="bg-BG" sz="2400" dirty="0" err="1"/>
              <a:t>Башинова</a:t>
            </a:r>
            <a:r>
              <a:rPr lang="bg-BG" sz="2400" dirty="0"/>
              <a:t> и </a:t>
            </a:r>
          </a:p>
          <a:p>
            <a:pPr algn="ctr"/>
            <a:r>
              <a:rPr lang="bg-BG" sz="2400" dirty="0"/>
              <a:t>г-жа Матеева представиха иновацията ПРИКАЗНИ ГЕРОИ във 2. Б клас в три поредни часа.</a:t>
            </a:r>
          </a:p>
        </p:txBody>
      </p:sp>
    </p:spTree>
    <p:extLst>
      <p:ext uri="{BB962C8B-B14F-4D97-AF65-F5344CB8AC3E}">
        <p14:creationId xmlns:p14="http://schemas.microsoft.com/office/powerpoint/2010/main" val="11508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Ретроспекция">
  <a:themeElements>
    <a:clrScheme name="Зелено-жълт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Ретроспекц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пушено стъкло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н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732</TotalTime>
  <Words>611</Words>
  <Application>Microsoft Office PowerPoint</Application>
  <PresentationFormat>Широк екран</PresentationFormat>
  <Paragraphs>67</Paragraphs>
  <Slides>19</Slides>
  <Notes>4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19</vt:i4>
      </vt:variant>
    </vt:vector>
  </HeadingPairs>
  <TitlesOfParts>
    <vt:vector size="24" baseType="lpstr">
      <vt:lpstr>Calibri</vt:lpstr>
      <vt:lpstr>Calibri Light</vt:lpstr>
      <vt:lpstr>Times New Roman</vt:lpstr>
      <vt:lpstr>Wingdings</vt:lpstr>
      <vt:lpstr>Ретроспекция</vt:lpstr>
      <vt:lpstr>НАЦИОНАЛНА ПРОГРАМА „ИНОВАЦИИ В ДЕЙСТВИЕ“  Град Хисаря  23.04.2025г. – 25.04.2025 г.</vt:lpstr>
      <vt:lpstr>Училища, включени в партньорството:</vt:lpstr>
      <vt:lpstr>Посещение и работна среща в ИСУ “Христо Смирненски” – гр. Хисаря</vt:lpstr>
      <vt:lpstr>Цел на мобилността:</vt:lpstr>
      <vt:lpstr>  Работни срещи между учителите на четирите училища  </vt:lpstr>
      <vt:lpstr>Добрите практики – представяне на иновациите от колеги</vt:lpstr>
      <vt:lpstr>Разглеждане на материално-техническата база на училището домакин</vt:lpstr>
      <vt:lpstr>ЦВЕТНИ И ПЪСТРИ КЛАСНИ СТАИ</vt:lpstr>
      <vt:lpstr>Участие в открити уроци – 24.04.2025г.</vt:lpstr>
      <vt:lpstr>Презентация на PowerPoint</vt:lpstr>
      <vt:lpstr>Презентация на PowerPoint</vt:lpstr>
      <vt:lpstr>Културно-образователна програма 25.04.2025г. </vt:lpstr>
      <vt:lpstr>Презентация на PowerPoint</vt:lpstr>
      <vt:lpstr>Разглеждане на археологическите разкопки в Римските терми</vt:lpstr>
      <vt:lpstr>Презентация на PowerPoint</vt:lpstr>
      <vt:lpstr>Посещение на археологическия музей</vt:lpstr>
      <vt:lpstr>Шипка- последна спирка от програмата</vt:lpstr>
      <vt:lpstr>Благодарим Ви за споделения опит, колеги!</vt:lpstr>
      <vt:lpstr>Моника и Сияна – 4б  клас М. Христова и Д. Стоянова СУ „Възраждане“ - Русе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Сесия за креативност</dc:title>
  <dc:creator>User</dc:creator>
  <cp:lastModifiedBy>10</cp:lastModifiedBy>
  <cp:revision>42</cp:revision>
  <dcterms:created xsi:type="dcterms:W3CDTF">2024-04-30T04:17:55Z</dcterms:created>
  <dcterms:modified xsi:type="dcterms:W3CDTF">2025-04-30T13:05:07Z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