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image/jpeg" Extension="jfif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y="6858000" cx="12192000"/>
  <p:notesSz cx="6858000" cy="9144000"/>
  <p:defaultTextStyle>
    <a:defPPr lvl="0">
      <a:defRPr lang="bg-BG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10" Type="http://schemas.openxmlformats.org/officeDocument/2006/relationships/slide" Target="slides/slide7.xml"/><Relationship Id="rId9" Type="http://schemas.openxmlformats.org/officeDocument/2006/relationships/slide" Target="slides/slide6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461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91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534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708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673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842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581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438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17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403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240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B836D-AFE8-4869-BF69-3A31FC227095}" type="datetimeFigureOut">
              <a:rPr lang="bg-BG" smtClean="0"/>
              <a:t>25.6.2024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5EE87-4E39-470B-B94A-6C977F0F9A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954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lD3kIULQW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307571"/>
            <a:ext cx="9144000" cy="32023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andara" panose="020E0502030303020204" pitchFamily="34" charset="0"/>
              </a:rPr>
              <a:t>29 </a:t>
            </a:r>
            <a:r>
              <a:rPr lang="ru-RU" dirty="0" err="1">
                <a:solidFill>
                  <a:srgbClr val="FF0000"/>
                </a:solidFill>
                <a:latin typeface="Candara" panose="020E0502030303020204" pitchFamily="34" charset="0"/>
              </a:rPr>
              <a:t>юни</a:t>
            </a:r>
            <a:r>
              <a:rPr lang="ru-RU" dirty="0">
                <a:solidFill>
                  <a:srgbClr val="FF0000"/>
                </a:solidFill>
                <a:latin typeface="Candara" panose="020E0502030303020204" pitchFamily="34" charset="0"/>
              </a:rPr>
              <a:t> – </a:t>
            </a:r>
            <a:r>
              <a:rPr lang="ru-RU" dirty="0" err="1">
                <a:solidFill>
                  <a:srgbClr val="FF0000"/>
                </a:solidFill>
                <a:latin typeface="Candara" panose="020E0502030303020204" pitchFamily="34" charset="0"/>
              </a:rPr>
              <a:t>Ден</a:t>
            </a:r>
            <a:r>
              <a:rPr lang="ru-RU" dirty="0">
                <a:solidFill>
                  <a:srgbClr val="FF0000"/>
                </a:solidFill>
                <a:latin typeface="Candara" panose="020E0502030303020204" pitchFamily="34" charset="0"/>
              </a:rPr>
              <a:t>  на </a:t>
            </a:r>
            <a:r>
              <a:rPr lang="ru-RU" dirty="0" err="1">
                <a:solidFill>
                  <a:srgbClr val="FF0000"/>
                </a:solidFill>
                <a:latin typeface="Candara" panose="020E0502030303020204" pitchFamily="34" charset="0"/>
              </a:rPr>
              <a:t>безопасността</a:t>
            </a:r>
            <a:r>
              <a:rPr lang="ru-RU" dirty="0">
                <a:solidFill>
                  <a:srgbClr val="FF0000"/>
                </a:solidFill>
                <a:latin typeface="Candara" panose="020E0502030303020204" pitchFamily="34" charset="0"/>
              </a:rPr>
              <a:t> на движение по </a:t>
            </a:r>
            <a:r>
              <a:rPr lang="ru-RU" dirty="0" err="1">
                <a:solidFill>
                  <a:srgbClr val="FF0000"/>
                </a:solidFill>
                <a:latin typeface="Candara" panose="020E0502030303020204" pitchFamily="34" charset="0"/>
              </a:rPr>
              <a:t>пътищата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2992582"/>
            <a:ext cx="9144000" cy="3549534"/>
          </a:xfrm>
        </p:spPr>
        <p:txBody>
          <a:bodyPr/>
          <a:lstStyle/>
          <a:p>
            <a:r>
              <a:rPr lang="bg-BG" b="1" dirty="0">
                <a:solidFill>
                  <a:srgbClr val="002060"/>
                </a:solidFill>
              </a:rPr>
              <a:t>СУ „Възраждане“ – гр. </a:t>
            </a:r>
            <a:r>
              <a:rPr lang="bg-BG" b="1" dirty="0" smtClean="0">
                <a:solidFill>
                  <a:srgbClr val="002060"/>
                </a:solidFill>
              </a:rPr>
              <a:t>Русе</a:t>
            </a:r>
          </a:p>
          <a:p>
            <a:endParaRPr lang="en-US" b="1" dirty="0">
              <a:solidFill>
                <a:srgbClr val="002060"/>
              </a:solidFill>
            </a:endParaRPr>
          </a:p>
          <a:p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35" y="3857105"/>
            <a:ext cx="4513810" cy="2468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1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ПРАКТИЧЕСКИ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СЪВЕТИ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ЗА ОПАЗВАНЕ НА ДЕЦАТА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,КАТО УЧАСТНИЦИ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В ПЪТНОТО ДВИЖЕНИЕ ПРЕЗ ЛЯТНАТА ВАКАНЦИЯ</a:t>
            </a:r>
            <a:b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468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Като </a:t>
            </a:r>
            <a:r>
              <a:rPr lang="ru-RU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пешеходци</a:t>
            </a:r>
            <a:r>
              <a:rPr lang="ru-RU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ru-RU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Внимавайте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когато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движите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по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улицата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защото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е опасно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Движете се по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вътрешната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част на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тротоара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колкото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може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по-далеч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от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платното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за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движение ;</a:t>
            </a:r>
            <a:endParaRPr lang="ru-RU" sz="2400" b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рябва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да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пресичате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пътното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платно само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на</a:t>
            </a:r>
          </a:p>
          <a:p>
            <a:pPr marL="0" indent="0">
              <a:buNone/>
            </a:pP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зелен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светофар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след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като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огледате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, че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няма</a:t>
            </a:r>
            <a:endParaRPr lang="ru-RU" sz="24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преминаващи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автомобили;</a:t>
            </a:r>
          </a:p>
          <a:p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Добре е да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пресичате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заедно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група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;</a:t>
            </a:r>
            <a:endParaRPr lang="ru-RU" sz="24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Не спирайте по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време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пресичане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;</a:t>
            </a:r>
          </a:p>
          <a:p>
            <a:pPr marL="0" indent="0">
              <a:buNone/>
            </a:pPr>
            <a:endParaRPr lang="ru-RU" sz="24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bg-BG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179" y="3214948"/>
            <a:ext cx="3066010" cy="333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5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Движете се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плътно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вляво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по улица без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тротоар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и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срещу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движението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насрещните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автомобили</a:t>
            </a:r>
            <a:r>
              <a:rPr lang="ru-RU" sz="2400" b="1" dirty="0" smtClean="0"/>
              <a:t>;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bg-BG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Не </a:t>
            </a:r>
            <a:r>
              <a:rPr lang="bg-BG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отклонявайте вниманието си ;</a:t>
            </a:r>
            <a:endParaRPr lang="bg-BG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44" y="1773815"/>
            <a:ext cx="3264644" cy="4351338"/>
          </a:xfrm>
        </p:spPr>
      </p:pic>
      <p:pic>
        <p:nvPicPr>
          <p:cNvPr id="6" name="Контейнер за съдържание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669" y="2573196"/>
            <a:ext cx="5181600" cy="2955946"/>
          </a:xfrm>
        </p:spPr>
      </p:pic>
    </p:spTree>
    <p:extLst>
      <p:ext uri="{BB962C8B-B14F-4D97-AF65-F5344CB8AC3E}">
        <p14:creationId xmlns:p14="http://schemas.microsoft.com/office/powerpoint/2010/main" val="318152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67" y="3069934"/>
            <a:ext cx="5012575" cy="3588561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731520" y="365760"/>
            <a:ext cx="84124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Преминавайте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по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пешеходната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пътека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с внимание,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макар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да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имате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предимство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Спазвайте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сигналите на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светофара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Оглеждайте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внимателно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да пресечете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пътя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дори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да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бързате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Никога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не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пресичайте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улицата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тичайки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между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паркирани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коли и пред спрял на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спирка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автобус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Не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преминавайте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пред и зад спряло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превозно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средство,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защото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нямате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видимост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;</a:t>
            </a: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5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40822"/>
            <a:ext cx="4115320" cy="160020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Когато карате велосипед ,</a:t>
            </a:r>
            <a:r>
              <a:rPr lang="bg-BG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скейборд</a:t>
            </a:r>
            <a:r>
              <a:rPr lang="bg-BG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или тротинетка :</a:t>
            </a:r>
            <a:endParaRPr lang="bg-BG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Използвайте безопасни , подходящи за това места -  алеи и улици , затворени за движение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Ако се наложи да използвате пътното платно , се движите  най- вдясно 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Не </a:t>
            </a:r>
            <a:r>
              <a:rPr lang="ru-RU" b="1" dirty="0" err="1">
                <a:latin typeface="Cambria" panose="02040503050406030204" pitchFamily="18" charset="0"/>
                <a:ea typeface="Cambria" panose="02040503050406030204" pitchFamily="18" charset="0"/>
              </a:rPr>
              <a:t>излизайте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 внезапно на </a:t>
            </a:r>
            <a:r>
              <a:rPr lang="ru-RU" b="1" dirty="0" err="1">
                <a:latin typeface="Cambria" panose="02040503050406030204" pitchFamily="18" charset="0"/>
                <a:ea typeface="Cambria" panose="02040503050406030204" pitchFamily="18" charset="0"/>
              </a:rPr>
              <a:t>уличното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платно ;</a:t>
            </a: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Проверете дали са изправни : спирачките , звънеца , светлините и </a:t>
            </a:r>
            <a:r>
              <a:rPr lang="bg-BG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светлоотразителните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елементи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Снабдете се с предпазни средства :</a:t>
            </a:r>
          </a:p>
          <a:p>
            <a:pPr marL="285750" indent="-285750">
              <a:buFontTx/>
              <a:buChar char="-"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Каска , наколенки , </a:t>
            </a:r>
            <a:r>
              <a:rPr lang="bg-BG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светлоотразителна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жилетка ;</a:t>
            </a:r>
          </a:p>
          <a:p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9" y="1704108"/>
            <a:ext cx="6172200" cy="3805671"/>
          </a:xfrm>
          <a:prstGeom prst="rect">
            <a:avLst/>
          </a:prstGeom>
        </p:spPr>
      </p:pic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5183188" y="1704108"/>
            <a:ext cx="6172202" cy="3805671"/>
          </a:xfrm>
        </p:spPr>
        <p:txBody>
          <a:bodyPr/>
          <a:lstStyle/>
          <a:p>
            <a:pPr marL="0" lvl="0" indent="0">
              <a:buNone/>
            </a:pPr>
            <a:endParaRPr lang="bg-BG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6246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63535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Когато се возите в автомобил </a:t>
            </a:r>
            <a:r>
              <a:rPr lang="bg-BG" sz="28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bg-BG" sz="28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F2CB509F-F6E0-4DDB-CC91-ACA690BBE3C5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839788" y="2057400"/>
            <a:ext cx="4131223" cy="3524042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Поставяйте</a:t>
            </a:r>
            <a:r>
              <a:rPr lang="ru-RU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предпазния</a:t>
            </a:r>
            <a:r>
              <a:rPr lang="ru-RU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колан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Седнете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задната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седалка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ако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не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сте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навършили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12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години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Слизайте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и се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качвайте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винаги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от </a:t>
            </a:r>
            <a:r>
              <a:rPr lang="ru-RU" sz="24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дясната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страна;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5670F721-F76B-1CDE-802F-633B83498C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1" t="2977" r="6754" b="18188"/>
          <a:stretch/>
        </p:blipFill>
        <p:spPr>
          <a:xfrm>
            <a:off x="6992938" y="2565204"/>
            <a:ext cx="4926676" cy="3814878"/>
          </a:xfrm>
          <a:prstGeom prst="rect">
            <a:avLst/>
          </a:prstGeom>
        </p:spPr>
      </p:pic>
      <p:pic>
        <p:nvPicPr>
          <p:cNvPr id="7" name="Картина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618" y="730243"/>
            <a:ext cx="18097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90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Едно </a:t>
            </a:r>
            <a:r>
              <a:rPr lang="bg-BG" dirty="0" smtClean="0"/>
              <a:t>полезно </a:t>
            </a:r>
            <a:r>
              <a:rPr lang="bg-BG" dirty="0" smtClean="0"/>
              <a:t>видео….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https://youtu.be/clD3kIULQW4</a:t>
            </a: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458872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