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9" r:id="rId6"/>
    <p:sldId id="267" r:id="rId7"/>
    <p:sldId id="271" r:id="rId8"/>
    <p:sldId id="272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89" d="100"/>
          <a:sy n="89" d="100"/>
        </p:scale>
        <p:origin x="-1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006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71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934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73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437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370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150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93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241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682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423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B7CCD-5527-49E8-BD88-A7A15540B703}" type="datetimeFigureOut">
              <a:rPr lang="bg-BG" smtClean="0"/>
              <a:t>23.6.2022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1617-1F21-4F6F-B75E-FAA1D6ED94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063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55782" y="365125"/>
            <a:ext cx="10698018" cy="1460500"/>
          </a:xfrm>
        </p:spPr>
        <p:txBody>
          <a:bodyPr>
            <a:normAutofit/>
          </a:bodyPr>
          <a:lstStyle/>
          <a:p>
            <a:r>
              <a:rPr lang="bg-BG" dirty="0" smtClean="0"/>
              <a:t>   29 юни - Ден </a:t>
            </a:r>
            <a:r>
              <a:rPr lang="bg-BG" dirty="0"/>
              <a:t>на безопасността на </a:t>
            </a:r>
            <a:r>
              <a:rPr lang="bg-BG" dirty="0" smtClean="0"/>
              <a:t>   движението </a:t>
            </a:r>
            <a:r>
              <a:rPr lang="bg-BG" dirty="0"/>
              <a:t>по пътищата 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1976581"/>
            <a:ext cx="6086618" cy="4479637"/>
          </a:xfrm>
        </p:spPr>
      </p:pic>
    </p:spTree>
    <p:extLst>
      <p:ext uri="{BB962C8B-B14F-4D97-AF65-F5344CB8AC3E}">
        <p14:creationId xmlns:p14="http://schemas.microsoft.com/office/powerpoint/2010/main" val="61157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495800" y="365125"/>
            <a:ext cx="6858000" cy="5811837"/>
          </a:xfrm>
        </p:spPr>
        <p:txBody>
          <a:bodyPr>
            <a:normAutofit/>
          </a:bodyPr>
          <a:lstStyle/>
          <a:p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29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юни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2022г. за </a:t>
            </a:r>
            <a:r>
              <a:rPr lang="ru-RU" sz="1800" dirty="0" err="1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четвър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поредна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година в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страната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провеждат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редица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инициативи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се цели да  се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засили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вниманието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обществото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проблемите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пътната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безопасност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юни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е определена за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единна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дата за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безопасност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движението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 решение на МС от 2019 година и се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отбелязва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национален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мащаб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Инициативата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е на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Държавна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агенция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Безопасност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движението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пътищата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 и цели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непосредствено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преди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периода на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повишения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брой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пътувания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свързани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летните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отпуски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през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юли и август, да се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акцентира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вниманието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водачите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по-безопасно</a:t>
            </a:r>
            <a:r>
              <a:rPr lang="ru-RU" sz="1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толерантно </a:t>
            </a:r>
            <a:r>
              <a:rPr lang="ru-RU" sz="1800" b="0" i="0" dirty="0" err="1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шофиране</a:t>
            </a:r>
            <a:r>
              <a:rPr lang="ru-RU" sz="14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847725"/>
            <a:ext cx="3543300" cy="5095875"/>
          </a:xfrm>
        </p:spPr>
      </p:pic>
    </p:spTree>
    <p:extLst>
      <p:ext uri="{BB962C8B-B14F-4D97-AF65-F5344CB8AC3E}">
        <p14:creationId xmlns:p14="http://schemas.microsoft.com/office/powerpoint/2010/main" val="325702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00800" y="666751"/>
            <a:ext cx="4953000" cy="5510212"/>
          </a:xfrm>
        </p:spPr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данни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СЗО,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нараняванията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при ПТП в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световен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мащаб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водещата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причина за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смъртност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във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възрастовата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от 5 до 29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Първостепенен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приоритет за ДАБДП e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подобряване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обучението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безопасност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движението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то да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започва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най-ранна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възраст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да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продължава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през</a:t>
            </a:r>
            <a:r>
              <a:rPr lang="ru-RU" sz="2000" b="0" i="0" dirty="0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 smtClean="0">
                <a:solidFill>
                  <a:srgbClr val="7277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годините</a:t>
            </a:r>
            <a:r>
              <a:rPr lang="ru-RU" sz="2400" b="0" i="0" dirty="0" smtClean="0">
                <a:solidFill>
                  <a:srgbClr val="72777D"/>
                </a:solidFill>
                <a:effectLst/>
                <a:latin typeface="Open Sans"/>
              </a:rPr>
              <a:t>. </a:t>
            </a:r>
            <a:r>
              <a:rPr lang="bg-BG" sz="2400" dirty="0" smtClean="0"/>
              <a:t/>
            </a:r>
            <a:br>
              <a:rPr lang="bg-BG" sz="2400" dirty="0" smtClean="0"/>
            </a:br>
            <a:endParaRPr lang="bg-BG" sz="2400" dirty="0"/>
          </a:p>
        </p:txBody>
      </p:sp>
      <p:pic>
        <p:nvPicPr>
          <p:cNvPr id="10" name="Контейнер за съдържание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0" y="666751"/>
            <a:ext cx="5594466" cy="5019154"/>
          </a:xfrm>
        </p:spPr>
      </p:pic>
    </p:spTree>
    <p:extLst>
      <p:ext uri="{BB962C8B-B14F-4D97-AF65-F5344CB8AC3E}">
        <p14:creationId xmlns:p14="http://schemas.microsoft.com/office/powerpoint/2010/main" val="339198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781800" y="971550"/>
            <a:ext cx="4572000" cy="48768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Посланието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към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младежите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,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които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скоро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са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придобили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правоспособност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за управление на МПС и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към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тези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, на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които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това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скоро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предстои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, е да не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надценяват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собствените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си умения. </a:t>
            </a:r>
            <a:r>
              <a:rPr lang="en-US" sz="1800" dirty="0" smtClean="0">
                <a:solidFill>
                  <a:srgbClr val="72777D"/>
                </a:solidFill>
                <a:latin typeface="Open Sans"/>
              </a:rPr>
              <a:t/>
            </a:r>
            <a:br>
              <a:rPr lang="en-US" sz="1800" dirty="0" smtClean="0">
                <a:solidFill>
                  <a:srgbClr val="72777D"/>
                </a:solidFill>
                <a:latin typeface="Open Sans"/>
              </a:rPr>
            </a:br>
            <a:r>
              <a:rPr lang="ru-RU" sz="1800" dirty="0">
                <a:solidFill>
                  <a:srgbClr val="72777D"/>
                </a:solidFill>
                <a:latin typeface="Open Sans"/>
              </a:rPr>
              <a:t/>
            </a:r>
            <a:br>
              <a:rPr lang="ru-RU" sz="1800" dirty="0">
                <a:solidFill>
                  <a:srgbClr val="72777D"/>
                </a:solidFill>
                <a:latin typeface="Open Sans"/>
              </a:rPr>
            </a:br>
            <a:r>
              <a:rPr lang="ru-RU" sz="1800" dirty="0">
                <a:solidFill>
                  <a:srgbClr val="72777D"/>
                </a:solidFill>
                <a:latin typeface="Open Sans"/>
              </a:rPr>
              <a:t>“</a:t>
            </a:r>
            <a:r>
              <a:rPr lang="ru-RU" sz="1800" i="1" dirty="0" err="1">
                <a:solidFill>
                  <a:srgbClr val="72777D"/>
                </a:solidFill>
                <a:latin typeface="Open Sans"/>
              </a:rPr>
              <a:t>Целият</a:t>
            </a:r>
            <a:r>
              <a:rPr lang="ru-RU" sz="1800" i="1" dirty="0">
                <a:solidFill>
                  <a:srgbClr val="72777D"/>
                </a:solidFill>
                <a:latin typeface="Open Sans"/>
              </a:rPr>
              <a:t> живот е пред вас, не </a:t>
            </a:r>
            <a:r>
              <a:rPr lang="ru-RU" sz="1800" i="1" dirty="0" err="1">
                <a:solidFill>
                  <a:srgbClr val="72777D"/>
                </a:solidFill>
                <a:latin typeface="Open Sans"/>
              </a:rPr>
              <a:t>го</a:t>
            </a:r>
            <a:r>
              <a:rPr lang="ru-RU" sz="1800" i="1" dirty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i="1" dirty="0" err="1">
                <a:solidFill>
                  <a:srgbClr val="72777D"/>
                </a:solidFill>
                <a:latin typeface="Open Sans"/>
              </a:rPr>
              <a:t>поставяйте</a:t>
            </a:r>
            <a:r>
              <a:rPr lang="ru-RU" sz="1800" i="1" dirty="0">
                <a:solidFill>
                  <a:srgbClr val="72777D"/>
                </a:solidFill>
                <a:latin typeface="Open Sans"/>
              </a:rPr>
              <a:t> на карта, за да се </a:t>
            </a:r>
            <a:r>
              <a:rPr lang="ru-RU" sz="1800" i="1" dirty="0" err="1">
                <a:solidFill>
                  <a:srgbClr val="72777D"/>
                </a:solidFill>
                <a:latin typeface="Open Sans"/>
              </a:rPr>
              <a:t>харесате</a:t>
            </a:r>
            <a:r>
              <a:rPr lang="ru-RU" sz="1800" i="1" dirty="0">
                <a:solidFill>
                  <a:srgbClr val="72777D"/>
                </a:solidFill>
                <a:latin typeface="Open Sans"/>
              </a:rPr>
              <a:t> на </a:t>
            </a:r>
            <a:r>
              <a:rPr lang="ru-RU" sz="1800" i="1" dirty="0" err="1">
                <a:solidFill>
                  <a:srgbClr val="72777D"/>
                </a:solidFill>
                <a:latin typeface="Open Sans"/>
              </a:rPr>
              <a:t>някого</a:t>
            </a:r>
            <a:r>
              <a:rPr lang="ru-RU" sz="1800" i="1" dirty="0">
                <a:solidFill>
                  <a:srgbClr val="72777D"/>
                </a:solidFill>
                <a:latin typeface="Open Sans"/>
              </a:rPr>
              <a:t> или да докажете </a:t>
            </a:r>
            <a:r>
              <a:rPr lang="ru-RU" sz="1800" i="1" dirty="0" err="1">
                <a:solidFill>
                  <a:srgbClr val="72777D"/>
                </a:solidFill>
                <a:latin typeface="Open Sans"/>
              </a:rPr>
              <a:t>нещо</a:t>
            </a:r>
            <a:r>
              <a:rPr lang="ru-RU" sz="1800" i="1" dirty="0">
                <a:solidFill>
                  <a:srgbClr val="72777D"/>
                </a:solidFill>
                <a:latin typeface="Open Sans"/>
              </a:rPr>
              <a:t> на себе си. Не си </a:t>
            </a:r>
            <a:r>
              <a:rPr lang="ru-RU" sz="1800" i="1" dirty="0" err="1">
                <a:solidFill>
                  <a:srgbClr val="72777D"/>
                </a:solidFill>
                <a:latin typeface="Open Sans"/>
              </a:rPr>
              <a:t>заслужава</a:t>
            </a:r>
            <a:r>
              <a:rPr lang="ru-RU" sz="1800" i="1" dirty="0">
                <a:solidFill>
                  <a:srgbClr val="72777D"/>
                </a:solidFill>
                <a:latin typeface="Open Sans"/>
              </a:rPr>
              <a:t>, а </a:t>
            </a:r>
            <a:r>
              <a:rPr lang="ru-RU" sz="1800" i="1" dirty="0" err="1">
                <a:solidFill>
                  <a:srgbClr val="72777D"/>
                </a:solidFill>
                <a:latin typeface="Open Sans"/>
              </a:rPr>
              <a:t>последствията</a:t>
            </a:r>
            <a:r>
              <a:rPr lang="ru-RU" sz="1800" i="1" dirty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i="1" dirty="0" err="1">
                <a:solidFill>
                  <a:srgbClr val="72777D"/>
                </a:solidFill>
                <a:latin typeface="Open Sans"/>
              </a:rPr>
              <a:t>могат</a:t>
            </a:r>
            <a:r>
              <a:rPr lang="ru-RU" sz="1800" i="1" dirty="0">
                <a:solidFill>
                  <a:srgbClr val="72777D"/>
                </a:solidFill>
                <a:latin typeface="Open Sans"/>
              </a:rPr>
              <a:t> да </a:t>
            </a:r>
            <a:r>
              <a:rPr lang="ru-RU" sz="1800" i="1" dirty="0" err="1">
                <a:solidFill>
                  <a:srgbClr val="72777D"/>
                </a:solidFill>
                <a:latin typeface="Open Sans"/>
              </a:rPr>
              <a:t>бъдат</a:t>
            </a:r>
            <a:r>
              <a:rPr lang="ru-RU" sz="1800" i="1" dirty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i="1" dirty="0" err="1">
                <a:solidFill>
                  <a:srgbClr val="72777D"/>
                </a:solidFill>
                <a:latin typeface="Open Sans"/>
              </a:rPr>
              <a:t>фатални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”, е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посланието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на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организаторите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на проявите в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днешния</a:t>
            </a:r>
            <a:r>
              <a:rPr lang="ru-RU" sz="1800" dirty="0">
                <a:solidFill>
                  <a:srgbClr val="72777D"/>
                </a:solidFill>
                <a:latin typeface="Open Sans"/>
              </a:rPr>
              <a:t> </a:t>
            </a:r>
            <a:r>
              <a:rPr lang="ru-RU" sz="1800" dirty="0" err="1">
                <a:solidFill>
                  <a:srgbClr val="72777D"/>
                </a:solidFill>
                <a:latin typeface="Open Sans"/>
              </a:rPr>
              <a:t>ден</a:t>
            </a:r>
            <a:r>
              <a:rPr lang="ru-RU" sz="1800" dirty="0" smtClean="0">
                <a:solidFill>
                  <a:srgbClr val="72777D"/>
                </a:solidFill>
                <a:latin typeface="Open Sans"/>
              </a:rPr>
              <a:t>.</a:t>
            </a:r>
            <a:r>
              <a:rPr lang="en-US" sz="1800" dirty="0" smtClean="0">
                <a:solidFill>
                  <a:srgbClr val="72777D"/>
                </a:solidFill>
                <a:latin typeface="Open Sans"/>
              </a:rPr>
              <a:t/>
            </a:r>
            <a:br>
              <a:rPr lang="en-US" sz="1800" dirty="0" smtClean="0">
                <a:solidFill>
                  <a:srgbClr val="72777D"/>
                </a:solidFill>
                <a:latin typeface="Open Sans"/>
              </a:rPr>
            </a:br>
            <a:endParaRPr lang="bg-BG" sz="1800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5770563" cy="4883056"/>
          </a:xfrm>
        </p:spPr>
      </p:pic>
    </p:spTree>
    <p:extLst>
      <p:ext uri="{BB962C8B-B14F-4D97-AF65-F5344CB8AC3E}">
        <p14:creationId xmlns:p14="http://schemas.microsoft.com/office/powerpoint/2010/main" val="160998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96050" y="365125"/>
            <a:ext cx="4629150" cy="5473700"/>
          </a:xfrm>
        </p:spPr>
        <p:txBody>
          <a:bodyPr>
            <a:normAutofit/>
          </a:bodyPr>
          <a:lstStyle/>
          <a:p>
            <a:r>
              <a:rPr lang="ru-RU" sz="2800" b="1" dirty="0"/>
              <a:t>НАУЧИ И СПАЗВАЙ СТРОГО ПРАВИЛАТА ЗА ДВИЖЕНИЕ ПО ПЪТИЩАТА!</a:t>
            </a:r>
            <a:endParaRPr lang="bg-BG" sz="28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476250"/>
            <a:ext cx="4314824" cy="5848349"/>
          </a:xfrm>
        </p:spPr>
      </p:pic>
    </p:spTree>
    <p:extLst>
      <p:ext uri="{BB962C8B-B14F-4D97-AF65-F5344CB8AC3E}">
        <p14:creationId xmlns:p14="http://schemas.microsoft.com/office/powerpoint/2010/main" val="368411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581891"/>
            <a:ext cx="10515600" cy="2161309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Всеки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от 5оо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деца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губят живота си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пътнотранспортни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произшествия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световен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мащаб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Децата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загиват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пътници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автомобилите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пешеходци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велосипедисти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, по-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късно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водачи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мотопеди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мотоциклети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автомобили.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5" y="3050771"/>
            <a:ext cx="4116642" cy="272718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425" y="3050770"/>
            <a:ext cx="2493819" cy="27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57250" y="2889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АЗ ЗНАМ КЪДЕ ДА СЕ ДВИЖА БЕЗОПАСНО ПО УЛИЦАТА</a:t>
            </a:r>
            <a:r>
              <a:rPr lang="bg-BG" sz="3200" dirty="0"/>
              <a:t/>
            </a:r>
            <a:br>
              <a:rPr lang="bg-BG" sz="3200" dirty="0"/>
            </a:br>
            <a:endParaRPr lang="bg-BG" sz="32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95426"/>
            <a:ext cx="3771899" cy="4943474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1495426"/>
            <a:ext cx="3409950" cy="4943473"/>
          </a:xfrm>
        </p:spPr>
      </p:pic>
    </p:spTree>
    <p:extLst>
      <p:ext uri="{BB962C8B-B14F-4D97-AF65-F5344CB8AC3E}">
        <p14:creationId xmlns:p14="http://schemas.microsoft.com/office/powerpoint/2010/main" val="265964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Презентацията е изготвена от училищната комисия по БДП </a:t>
            </a:r>
            <a:br>
              <a:rPr lang="bg-BG" dirty="0" smtClean="0"/>
            </a:br>
            <a:r>
              <a:rPr lang="bg-BG" dirty="0" smtClean="0"/>
              <a:t>в СУ „Възраждане“ - Русе 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3" y="2930133"/>
            <a:ext cx="36671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09" y="3011039"/>
            <a:ext cx="3886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362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132</Words>
  <Application>Microsoft Office PowerPoint</Application>
  <PresentationFormat>По избор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Тема на Office</vt:lpstr>
      <vt:lpstr>   29 юни - Ден на безопасността на    движението по пътищата </vt:lpstr>
      <vt:lpstr>На 29 юни 2022г. за четвърта поредна година в страната се провеждат редица инициативи, с които се цели да  се засили вниманието на обществото към проблемите на пътната безопасност.     29 юни е определена за единна дата за безопасност на движението с решение на МС от 2019 година и се отбелязва в национален мащаб.     Инициативата е на Държавна агенция „Безопасност на движението по пътищата“ и цели непосредствено преди периода на повишения брой пътувания, свързани с летните отпуски през юли и август, да се акцентира вниманието на водачите за по-безопасно и толерантно шофиране. </vt:lpstr>
      <vt:lpstr>По данни на СЗО, нараняванията при ПТП в световен мащаб са водещата причина за смъртност във възрастовата група от 5 до 29 години.  Първостепенен приоритет за ДАБДП e подобряване на обучението по безопасност на движението – като то да започва от най-ранна възраст и да продължава през годините.  </vt:lpstr>
      <vt:lpstr> Посланието към младежите, които скоро са придобили правоспособност за управление на МПС и към тези, на които това скоро предстои , е да не надценяват собствените си умения.   “Целият живот е пред вас, не го поставяйте на карта, за да се харесате на някого или да докажете нещо на себе си. Не си заслужава, а последствията могат да бъдат фатални”, е посланието на организаторите на проявите в днешния ден. </vt:lpstr>
      <vt:lpstr>НАУЧИ И СПАЗВАЙ СТРОГО ПРАВИЛАТА ЗА ДВИЖЕНИЕ ПО ПЪТИЩАТА!</vt:lpstr>
      <vt:lpstr>Всеки ден повече от 5оо деца губят живота си в пътнотранспортни произшествия в световен мащаб.  Децата загиват като пътници в автомобилите , като пешеходци , велосипедисти , по- късно като водачи на мотопеди , мотоциклети и автомобили.</vt:lpstr>
      <vt:lpstr>АЗ ЗНАМ КЪДЕ ДА СЕ ДВИЖА БЕЗОПАСНО ПО УЛИЦАТА </vt:lpstr>
      <vt:lpstr>Презентацията е изготвена от училищната комисия по БДП  в СУ „Възраждане“ - Русе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Home</dc:creator>
  <cp:lastModifiedBy>User</cp:lastModifiedBy>
  <cp:revision>30</cp:revision>
  <dcterms:created xsi:type="dcterms:W3CDTF">2022-06-16T11:21:28Z</dcterms:created>
  <dcterms:modified xsi:type="dcterms:W3CDTF">2022-06-23T13:07:29Z</dcterms:modified>
</cp:coreProperties>
</file>